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1" r:id="rId7"/>
    <p:sldId id="262" r:id="rId8"/>
    <p:sldId id="264"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0" y="-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218945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312396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117229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251211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501384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130577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55858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3938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2608612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142925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255409-43D3-453F-BF1B-ECBE8ABD5B9F}" type="datetimeFigureOut">
              <a:rPr lang="pl-PL" smtClean="0"/>
              <a:pPr/>
              <a:t>13.02.2021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3208830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55409-43D3-453F-BF1B-ECBE8ABD5B9F}" type="datetimeFigureOut">
              <a:rPr lang="pl-PL" smtClean="0"/>
              <a:pPr/>
              <a:t>13.02.2021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9B004-B396-48A2-BDBE-9B4AF0C00720}" type="slidenum">
              <a:rPr lang="pl-PL" smtClean="0"/>
              <a:pPr/>
              <a:t>‹#›</a:t>
            </a:fld>
            <a:endParaRPr lang="pl-PL"/>
          </a:p>
        </p:txBody>
      </p:sp>
    </p:spTree>
    <p:extLst>
      <p:ext uri="{BB962C8B-B14F-4D97-AF65-F5344CB8AC3E}">
        <p14:creationId xmlns:p14="http://schemas.microsoft.com/office/powerpoint/2010/main" xmlns="" val="1457940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l.wikipedia.org/wiki/Wspomnienie_liturgiczn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p:txBody>
          <a:bodyPr/>
          <a:lstStyle/>
          <a:p>
            <a:endParaRPr lang="pl-PL"/>
          </a:p>
        </p:txBody>
      </p:sp>
      <p:pic>
        <p:nvPicPr>
          <p:cNvPr id="1026" name="Picture 2" descr="http://blogiceo.nq.pl/backpack/files/2014/02/1.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96779" y="-776287"/>
            <a:ext cx="15240000" cy="8572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6147287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3C2085-27CA-4018-859C-77390E7687D2}"/>
              </a:ext>
            </a:extLst>
          </p:cNvPr>
          <p:cNvSpPr>
            <a:spLocks noGrp="1"/>
          </p:cNvSpPr>
          <p:nvPr>
            <p:ph type="title"/>
          </p:nvPr>
        </p:nvSpPr>
        <p:spPr/>
        <p:txBody>
          <a:bodyPr/>
          <a:lstStyle/>
          <a:p>
            <a:pPr algn="ctr"/>
            <a:r>
              <a:rPr lang="pl-PL" b="1" dirty="0">
                <a:solidFill>
                  <a:srgbClr val="FF0000"/>
                </a:solidFill>
                <a:effectLst>
                  <a:outerShdw blurRad="38100" dist="38100" dir="2700000" algn="tl">
                    <a:srgbClr val="000000">
                      <a:alpha val="43137"/>
                    </a:srgbClr>
                  </a:outerShdw>
                </a:effectLst>
              </a:rPr>
              <a:t>Co to są w ogóle walentynki?</a:t>
            </a:r>
          </a:p>
        </p:txBody>
      </p:sp>
      <p:sp>
        <p:nvSpPr>
          <p:cNvPr id="3" name="Symbol zastępczy zawartości 2">
            <a:extLst>
              <a:ext uri="{FF2B5EF4-FFF2-40B4-BE49-F238E27FC236}">
                <a16:creationId xmlns:a16="http://schemas.microsoft.com/office/drawing/2014/main" xmlns="" id="{EF03C7FA-C937-4253-84E4-7D64FA01E315}"/>
              </a:ext>
            </a:extLst>
          </p:cNvPr>
          <p:cNvSpPr>
            <a:spLocks noGrp="1"/>
          </p:cNvSpPr>
          <p:nvPr>
            <p:ph idx="1"/>
          </p:nvPr>
        </p:nvSpPr>
        <p:spPr/>
        <p:txBody>
          <a:bodyPr>
            <a:normAutofit/>
          </a:bodyPr>
          <a:lstStyle/>
          <a:p>
            <a:pPr algn="l"/>
            <a:r>
              <a:rPr lang="pl-PL" sz="2400" b="1" i="0" dirty="0">
                <a:solidFill>
                  <a:srgbClr val="202122"/>
                </a:solidFill>
                <a:effectLst/>
                <a:latin typeface="Arial" panose="020B0604020202020204" pitchFamily="34" charset="0"/>
              </a:rPr>
              <a:t>Walentynki</a:t>
            </a:r>
            <a:r>
              <a:rPr lang="pl-PL" sz="2400" b="0" i="0" dirty="0">
                <a:solidFill>
                  <a:srgbClr val="202122"/>
                </a:solidFill>
                <a:effectLst/>
                <a:latin typeface="Arial" panose="020B0604020202020204" pitchFamily="34" charset="0"/>
              </a:rPr>
              <a:t> (</a:t>
            </a:r>
            <a:r>
              <a:rPr lang="pl-PL" sz="2400" b="0" i="0" dirty="0" err="1">
                <a:solidFill>
                  <a:srgbClr val="0B0080"/>
                </a:solidFill>
                <a:effectLst/>
                <a:latin typeface="Arial" panose="020B0604020202020204" pitchFamily="34" charset="0"/>
              </a:rPr>
              <a:t>ang.</a:t>
            </a:r>
            <a:r>
              <a:rPr lang="pl-PL" sz="2400" b="0" i="1" dirty="0" err="1">
                <a:solidFill>
                  <a:srgbClr val="202122"/>
                </a:solidFill>
                <a:effectLst/>
                <a:latin typeface="Arial" panose="020B0604020202020204" pitchFamily="34" charset="0"/>
              </a:rPr>
              <a:t>Valentine’s</a:t>
            </a:r>
            <a:r>
              <a:rPr lang="pl-PL" sz="2400" b="0" i="1" dirty="0">
                <a:solidFill>
                  <a:srgbClr val="202122"/>
                </a:solidFill>
                <a:effectLst/>
                <a:latin typeface="Arial" panose="020B0604020202020204" pitchFamily="34" charset="0"/>
              </a:rPr>
              <a:t> Day</a:t>
            </a:r>
            <a:r>
              <a:rPr lang="pl-PL" sz="2400" b="0" i="0" dirty="0">
                <a:solidFill>
                  <a:srgbClr val="202122"/>
                </a:solidFill>
                <a:effectLst/>
                <a:latin typeface="Arial" panose="020B0604020202020204" pitchFamily="34" charset="0"/>
              </a:rPr>
              <a:t>) – coroczne </a:t>
            </a:r>
            <a:r>
              <a:rPr lang="pl-PL" sz="2400" dirty="0">
                <a:solidFill>
                  <a:srgbClr val="0B0080"/>
                </a:solidFill>
                <a:latin typeface="Arial" panose="020B0604020202020204" pitchFamily="34" charset="0"/>
              </a:rPr>
              <a:t>święto</a:t>
            </a:r>
            <a:r>
              <a:rPr lang="pl-PL" sz="2400" b="0" i="0" dirty="0">
                <a:solidFill>
                  <a:srgbClr val="202122"/>
                </a:solidFill>
                <a:effectLst/>
                <a:latin typeface="Arial" panose="020B0604020202020204" pitchFamily="34" charset="0"/>
              </a:rPr>
              <a:t> </a:t>
            </a:r>
            <a:r>
              <a:rPr lang="pl-PL" sz="2400" dirty="0">
                <a:solidFill>
                  <a:srgbClr val="0B0080"/>
                </a:solidFill>
                <a:latin typeface="Arial" panose="020B0604020202020204" pitchFamily="34" charset="0"/>
              </a:rPr>
              <a:t>zakochanych</a:t>
            </a:r>
            <a:r>
              <a:rPr lang="pl-PL" sz="2400" b="0" i="0" dirty="0">
                <a:solidFill>
                  <a:srgbClr val="202122"/>
                </a:solidFill>
                <a:effectLst/>
                <a:latin typeface="Arial" panose="020B0604020202020204" pitchFamily="34" charset="0"/>
              </a:rPr>
              <a:t> przypadające 14 lutego. Nazwa pochodzi od </a:t>
            </a:r>
            <a:r>
              <a:rPr lang="pl-PL" sz="2400" dirty="0">
                <a:solidFill>
                  <a:srgbClr val="0B0080"/>
                </a:solidFill>
                <a:latin typeface="Arial" panose="020B0604020202020204" pitchFamily="34" charset="0"/>
              </a:rPr>
              <a:t>św. Walentego</a:t>
            </a:r>
            <a:r>
              <a:rPr lang="pl-PL" sz="2400" b="0" i="0" dirty="0">
                <a:solidFill>
                  <a:srgbClr val="202122"/>
                </a:solidFill>
                <a:effectLst/>
                <a:latin typeface="Arial" panose="020B0604020202020204" pitchFamily="34" charset="0"/>
              </a:rPr>
              <a:t>, którego </a:t>
            </a:r>
            <a:r>
              <a:rPr lang="pl-PL" sz="2400" b="0" i="0" u="none" strike="noStrike" dirty="0">
                <a:solidFill>
                  <a:srgbClr val="0B0080"/>
                </a:solidFill>
                <a:effectLst/>
                <a:latin typeface="Arial" panose="020B0604020202020204" pitchFamily="34" charset="0"/>
                <a:hlinkClick r:id="rId2" tooltip="Wspomnienie liturgiczne"/>
              </a:rPr>
              <a:t>wspomnienie</a:t>
            </a:r>
            <a:r>
              <a:rPr lang="pl-PL" sz="2400" dirty="0">
                <a:solidFill>
                  <a:srgbClr val="0B0080"/>
                </a:solidFill>
                <a:latin typeface="Arial" panose="020B0604020202020204" pitchFamily="34" charset="0"/>
              </a:rPr>
              <a:t> liturgiczne</a:t>
            </a:r>
            <a:r>
              <a:rPr lang="pl-PL" sz="2400" b="0" i="0" dirty="0">
                <a:solidFill>
                  <a:srgbClr val="202122"/>
                </a:solidFill>
                <a:effectLst/>
                <a:latin typeface="Arial" panose="020B0604020202020204" pitchFamily="34" charset="0"/>
              </a:rPr>
              <a:t> w </a:t>
            </a:r>
            <a:r>
              <a:rPr lang="pl-PL" sz="2400" dirty="0">
                <a:solidFill>
                  <a:srgbClr val="0B0080"/>
                </a:solidFill>
                <a:latin typeface="Arial" panose="020B0604020202020204" pitchFamily="34" charset="0"/>
              </a:rPr>
              <a:t>Kościele katolickim</a:t>
            </a:r>
            <a:r>
              <a:rPr lang="pl-PL" sz="2400" b="0" i="0" dirty="0">
                <a:solidFill>
                  <a:srgbClr val="202122"/>
                </a:solidFill>
                <a:effectLst/>
                <a:latin typeface="Arial" panose="020B0604020202020204" pitchFamily="34" charset="0"/>
              </a:rPr>
              <a:t> obchodzone jest również tego dnia.</a:t>
            </a:r>
          </a:p>
          <a:p>
            <a:pPr algn="l"/>
            <a:r>
              <a:rPr lang="pl-PL" sz="2400" b="0" i="0" dirty="0">
                <a:solidFill>
                  <a:srgbClr val="202122"/>
                </a:solidFill>
                <a:effectLst/>
                <a:latin typeface="Arial" panose="020B0604020202020204" pitchFamily="34" charset="0"/>
              </a:rPr>
              <a:t>Zwyczajem w tym dniu jest wysyłanie listów zawierających wyznania miłosne (często pisane </a:t>
            </a:r>
            <a:r>
              <a:rPr lang="pl-PL" sz="2400" dirty="0">
                <a:solidFill>
                  <a:srgbClr val="0B0080"/>
                </a:solidFill>
                <a:latin typeface="Arial" panose="020B0604020202020204" pitchFamily="34" charset="0"/>
              </a:rPr>
              <a:t>wierszem</a:t>
            </a:r>
            <a:r>
              <a:rPr lang="pl-PL" sz="2400" b="0" i="0" dirty="0">
                <a:solidFill>
                  <a:srgbClr val="202122"/>
                </a:solidFill>
                <a:effectLst/>
                <a:latin typeface="Arial" panose="020B0604020202020204" pitchFamily="34" charset="0"/>
              </a:rPr>
              <a:t>). Na Zachodzie, zwłaszcza w </a:t>
            </a:r>
            <a:r>
              <a:rPr lang="pl-PL" sz="2400" dirty="0">
                <a:solidFill>
                  <a:srgbClr val="0B0080"/>
                </a:solidFill>
                <a:latin typeface="Arial" panose="020B0604020202020204" pitchFamily="34" charset="0"/>
              </a:rPr>
              <a:t>Wielkiej Brytanii</a:t>
            </a:r>
            <a:r>
              <a:rPr lang="pl-PL" sz="2400" b="0" i="0" dirty="0">
                <a:solidFill>
                  <a:srgbClr val="202122"/>
                </a:solidFill>
                <a:effectLst/>
                <a:latin typeface="Arial" panose="020B0604020202020204" pitchFamily="34" charset="0"/>
              </a:rPr>
              <a:t> i </a:t>
            </a:r>
            <a:r>
              <a:rPr lang="pl-PL" sz="2400" dirty="0">
                <a:solidFill>
                  <a:srgbClr val="0B0080"/>
                </a:solidFill>
                <a:latin typeface="Arial" panose="020B0604020202020204" pitchFamily="34" charset="0"/>
              </a:rPr>
              <a:t>Stanach Zjednoczonych</a:t>
            </a:r>
            <a:r>
              <a:rPr lang="pl-PL" sz="2400" b="0" i="0" dirty="0">
                <a:solidFill>
                  <a:srgbClr val="202122"/>
                </a:solidFill>
                <a:effectLst/>
                <a:latin typeface="Arial" panose="020B0604020202020204" pitchFamily="34" charset="0"/>
              </a:rPr>
              <a:t>, czczono św. Walentego jako patrona zakochanych. Dzień 14 lutego stał się więc okazją do obdarowywania się drobnymi upominkami.</a:t>
            </a:r>
          </a:p>
          <a:p>
            <a:endParaRPr lang="pl-PL" dirty="0"/>
          </a:p>
        </p:txBody>
      </p:sp>
    </p:spTree>
    <p:extLst>
      <p:ext uri="{BB962C8B-B14F-4D97-AF65-F5344CB8AC3E}">
        <p14:creationId xmlns:p14="http://schemas.microsoft.com/office/powerpoint/2010/main" xmlns="" val="26392230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753226" y="259773"/>
            <a:ext cx="6096000" cy="1277914"/>
          </a:xfrm>
          <a:prstGeom prst="rect">
            <a:avLst/>
          </a:prstGeom>
        </p:spPr>
        <p:txBody>
          <a:bodyPr>
            <a:spAutoFit/>
          </a:bodyPr>
          <a:lstStyle/>
          <a:p>
            <a:pPr algn="ctr">
              <a:lnSpc>
                <a:spcPct val="107000"/>
              </a:lnSpc>
              <a:spcAft>
                <a:spcPts val="800"/>
              </a:spcAft>
            </a:pPr>
            <a:r>
              <a:rPr lang="pl-PL" sz="3600" b="1" dirty="0">
                <a:ln w="6604" cap="flat" cmpd="sng" algn="ctr">
                  <a:solidFill>
                    <a:srgbClr val="ED7D31"/>
                  </a:solidFill>
                  <a:prstDash val="solid"/>
                  <a:round/>
                </a:ln>
                <a:solidFill>
                  <a:srgbClr val="FFFFFF"/>
                </a:solidFill>
                <a:effectLst>
                  <a:outerShdw dist="38100" dir="2700000" algn="tl">
                    <a:schemeClr val="accent2"/>
                  </a:outerShdw>
                </a:effectLst>
                <a:latin typeface="Calibri" panose="020F0502020204030204" pitchFamily="34" charset="0"/>
                <a:ea typeface="Calibri" panose="020F0502020204030204" pitchFamily="34" charset="0"/>
                <a:cs typeface="Times New Roman" panose="02020603050405020304" pitchFamily="18" charset="0"/>
              </a:rPr>
              <a:t>SKĄD SIĘ WZIĘŁY WALENTYNKI?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AutoShape 2" descr="data:image/jpeg;base64,/9j/4AAQSkZJRgABAQAAAQABAAD/2wCEAAkGBxASEhQUEBASDw8SEBUSDxAUEg8UFA8QFBEWFhQRFBQYHSogGB4lHRUUITEhJSkrLi4uFx8zODMsNygtLisBCgoKDg0OGhAQGiwkHSQsLCwsLCwtLCwsLCwsLCwsLCwsLCwsLCwsLCwsLCwsLCwsLCwsLCwsLCwsLCwsLCwsLP/AABEIAMABAAMBEQACEQEDEQH/xAAcAAEAAgMBAQEAAAAAAAAAAAAABgcDBAUCAQj/xAA7EAACAQICBwYEBQIGAwAAAAAAAQIDBAURBhIhMUFRYQcTInGBkTJSobEjQnLB0RRiQ5KissPhM1OC/8QAGwEBAAIDAQEAAAAAAAAAAAAAAAQFAQMGAgf/xAAvEQEAAgIBBAEDAwIGAwAAAAAAAQIDBBEFEiExQRMiUTJhcYGhFBVCUpHwNNHh/9oADAMBAAIRAxEAPwC8QAAAAA+AcHSXSy2stk26lVrONKGWt5y+VeZqyZq4/adp6GXZn7fEflALztLvZv8ADhSorgsnNrzbyz9kQ7bdp9QvsfQcMR90zMvln2lXsX+JGlWXFZODfk1u9mI27/MM5OhYZj7ZmE/0b0st7xeBuFVLOdKWWsuq5rqTMeat/Sg2+n5dafu9fl30zagvoAAAAAAMVxXhTi5TlGEFtcpNJLzbMTPHt6rSbTxWEPxHtJs6bapRqXD5xSjH3l+xGttUj15W2HomxeObfb/Ljx7VJcbNJdK+f/GjX/jP2S/8gn/f/b/66Nh2mW0nlVp1KPXZOPutv0Pddus+0fL0PNWOazEpbY4pSrR1qU41I84tPJ8mSa2i3pUZMN8c8Xjhuxmmemt6AAAAAAAAAAAAABrXF/Rp/wDkq04fqnGP3ZibRD3GO9vUS9291TqLOnOE1zjKMvsImJ9MWpavuHH0yx3+jtpTW2rJ6lFbPja3volt9DXmydleUvQ1J2csV+PlRtarKcpSnJynJuU5PfKT3tlTMzPmXc0pWlYrWPEPBh7AM9ld1KM41KUnGcXmnz6PmnyPVbTWeYas2GuWk0t6Xfo9jMa9KE1sUop5fK+KLelu6vLgtnDOHJNJ+HdR7aAAAAAczH8bpWlJ1Kr6QivinL5Ua8l4pHMpGrrX2L9lVKY/pBcXk9atLwp5wpJ+Cnny5vqysyZbXny7TU0cWtXisefy5RqTQABs4ff1aE9ejN05cWt0lykuKPVb2rPMNGbXx5q9t4WpolpbG6WrLKFeKzlDhJfND91wLLDmi8fu5HqHTra08x5ql9GtmSFWzgAAAAAAAAAGtiF7ToU5VKstWnBZyf7GLWiscy2YsdslopWPMqf0j06urltU5St6HCEXlOS/vkuPRFbk2bW9eIdbp9IxYY5v5t/b+iKaq5EZb8RD3Sm4vWg3CS3Si3GS8mtqMxP4ebUraOJh0MVxy4uY0415953WtqN73rZfE+Pwnu+W144sj4NLFgtNqRxy5prSwAAAnnZ1etQnDhGea8pL+Uyw1Lc14cp13Hxli0fMLRtZ5xJihZgAADxVqKKcpNKMU229yS2tsxMsxEzPEKJ0tx+V7Xc91KOcaEeKhnvfV5J+xVZsvfZ3PT9ONbFx8z7cU0p4AAAAMtrcTpzjOD1ZxecWZraazzDXlxVyVmtvS5NHMZjXpRmtmaykvlkt6LfHfvry4Tb15wZJrKS0amaNiKygAAAAAAAAKx7XsRblRoJ+FRdWfWTerFemUn6og7d/VXS9BwR92Wf4V0QXSAAAAAAAAEt0ETXePnKK9k/5J+pHiXL9etE3rH7LYwqXhJrnm8AAARDtNxJ0bNxi8pV5qlnyjk3L6Jr1I+zftp/K16Pg+rsRM/HlTZVu0AAAAAAASzs/vnGpOnwklNfqWx/Rr2JmpbzMOe67h5rXJH8J9W0ptbdfi1UpfIs5S9kS7Zq19yo8Ohny+a1aFbtOs18NOtPyjFZ+7RqnbpCdXoWxPuYh9o9plm/ihWh5wT/2tiNqksX6JsV9cSkWGaQW1wvwasZvjFPxLzi9pvrkrb1KuzauXFP314dKNRM9o72AAAfAKl7WqLV1TlwnQ2ecZPP7r3K7bj7odZ0G3OG0fug5EXoAAAAAAABPNErRwgk978T82WuCnbRw3Utj62eZj1CysMhlE3q9ugAAFbdsMnlbLhrVH6pQ/lkLc9Q6HoEffef2VqQHUAAAAAAAPdKrKLzjJxeTWaeTye/aZiZj08XpW8cWh4MPUREegMgH2Mmmmm1JPNSTaafNNbjMTw82rFo4mE50W06nGSp3b1oPJRrcYv8Av5rrwJmHZ+LOf3+jxMd+L/hZlvdJ8c19ydEuZmJieG5F5mWH0ABEO0jBXcW6lBZ1aLcopb5Ra8cV7J+iI+xj76+Fr0najDm4n1Km0yrdmBkAAAAADewi07yovljtl+yN+DH3WVnVNr6GGePcrNwG13Fo4rlNKEMkZYZAAACv+1q21qNOa/w6uT/TOOX3USJt15ryvehZOM01n5hVhXOsAAAAAAAAAAAAAAT3s9x2W2hUeeqs6Lfy8YemxrzfIn6uWZ+2XMda0orMZa/1WTaV8ya51ugAMdaGaArXS3Q1Tk6lB6k225wa8M3z6MiZtaLeYXuh1ecUdmTzCAXVpUpPKpBwfXj5PiQbUtX26XDs48sc0nlhPDeAAAAMTPEcpro5h2rFLi9svPkW2HH2VcP1HanPmmfiPSxcGtMkble7IAAAA4OmFh39tVglnJwbj+pbV9jXlr3UmEvRy/Sz1sopMp3ewBkAAAAAAAAAAAADcwi4dOvTkuE0n5N5P6M2YrcWiUXdxxkwWquXDa5buBn279KWaMsPYADXuLZSAj2J4JGSacVJcmk0eZrE+3umS1J5rKHYnodB7YZ037r2I99Ws+lvr9ZzY/F/MIxfYHXpb460V+aO36byJfXvVe6/VMGbxzxLmmhYxPIGW/gtvr1Vyj4n6bvqb9enddWdVz/SwTx7nws3ArPcWjikyoU8kZYZQAAABhuY5oEKJ0qw7uLqpDLKLlrw/TLbl6PNehUZqdt5d307P9bBE/Py5BqTgAAAAAAAAAAAAMtrDOcEt7nFfVHqkc2adi3bjtK3sMkXMPn0+0os3sMvLYAAAPjimBrVrKMgOVd4OnwMHKLYxopTnm3HVl80dj9eZqvhrZYa3Uc2D1PMfhC8T0frUc3lrw+ZLavNEHJr2r6dJq9VxZvE+Jb+h9vnrS5yS9ln+5v1K+JlV9dyc3rX9lpYJb5ImufdsAAAAAPM1sArTtTw3w06y3wbpz6xl8L9Gv8AUQtunjudB0LPxacc/KuSA6kAAAAAAAAAAAADraNWuvWT/LDxPz4EnWp3W5/Co6xsfTw9vzKzsMhuLJxyUWi2GWGcAAAAAAGKrbxlwA5V7hKe5GOGYlyrTBIwb1YqObzeSyzfMRWI9PV8lr8d0pJYUtVGXhtgAAAAAA4ukuHqtRqU/ng0ukuD98jxkr3VmEjVyziy1uodpresmtjXJ8UU3D6BWeY5fAyAAAAAAAAAAHqEW2klm28kubMxHM8Q8XvFKza3pO9HsN7uKW+T2yfNlrix9leHD723Oxlm3x8JrhtA2oLvU1kjI9gAAAAAAAAPHdrkB6SA+gAAAAAAw3Ec0BR+m1h3N3USWUZ/iR/+t/1zKrYr23dv0rP9XXj8x4cI0LIAAAAAAAAAeoQbaSWbe5LiZiJmeIeL5K0jutPEJXgODaniltm/9K5IscGDs8z7cj1LqU557afpTTDbMkqdJbOjkZG6AAAAAAAAAAAMF3d06UdarONOPzSaS8tpiZiPb1SlrzxWOZRq77Q8Pg8lOVXrCDa92aLbOOFlj6Rs39xx/LHb9o9hJ+J1KfWUP4zEbVJer9G2ax4jn+Ejw7FaFeOtRqxqR4uLzy81wN1bxbzCuy4MmKeLxxLcPTU+gAPkkBWPatY7KNVfllKnLyktaL94v3IW5X1Z0XQc3FrY/wCquyA6cAAAAAAAX15CImXmbRWPMunZ4JVnvXdx5vf6Ik01rW9qvZ6vhxeK+ZSfCsEjT+FZy4ye9k3HhrRzW1v5difunx+EmsMP6G1BSG0tsjI6EY5AegAAAAA4uL6U2ds8qtaOuvyRzlL2W41Wy0r7lLwaOfN5pXwj77T7PNrubhr5tWnk/TWz+hp/xdOfUrD/ACHY455j+/8A6dCw0/sKrydSVJv/ANkXFf5tx7rsUlHy9J2cfnjn+Emo14ySlGSlF7U00010ZvjyrbVms8S42lmklOypa0vHVnmqVPP4pJb3yS4s15csY45TNLSvs37Y9fMqXxjFq11U7yvPXlt1V+WmnwiuG5exV3yWvPMuz1tXHr17aQ0TwkgGxYXtWjNTozdOa4rj0a4o9VvNZ5hpzYKZa9t45XDojpRG7p5tatWDSqwz3N7pLo9v1LTDli8fu4vqGlOtfj4n0lEJZm5AegAEW0/su8tKvOMddecHn/Jpz15pKw6Zl+nsVlSpUu5AAAMTMR7bdDDa0/hpyy5vZ9zbXDe3wh5eoYMfuzoUNGqr+KUYrjvbN1dS3yr8vXcUeKxLqW2i0F8TlN+y9kb66tY9q3L1vNb9Ph2bTBoR+GCj5I31pWPUK3Ls5cn6rcunQw3oemh1bXDugYda3tEjI24xyA9AAAAD4BV+nWm85Snb2stSEXq1K0X4pvjGDW5dfsQM+x/pq6bpnSo4jLl/pCvSE6KI4AyAdbANIbi0lnSlnBvOVJ56sv4fVG3HltT0hbeji2I+73+WPSHF53deVWWxPZTj8lNbl+/qYy5Jvbl609WNfFFI/q5prSwAAA6+it+6NzB57Jvu5dVJ7PrkbsF5rdXdTwRl15/MLpw65zLZw7pgANTEaKnBxe6ScX5NZMxaOYe8du20S/PVWk4ScXvhJxfnF5P7FLaOJ4fQ8du6sTDLaWVSp8EW1xe5L1PdMdremjY3MWCPvl3LLRrjUk5P5Y7F772S6akf6pUOx1y1vGOHfssGhH4YJdctvuSa4619Qp8u3ly/qs6lHDuh7R+W7Sw7oGG3Sw7oZG5Sw7oBuUrNIDZhSSA9gAAAAAA4WmuJu3s6s4vKbWpB8pSeSZqzW7aTKb0/DGbYrWfSiUsiod4AAAAAAAAAAH2E8mnyafs8zNfbxkr3VmF04PWLqHzu3uUng9hl5egMdZbAK4raEqVxVq1pZ05VXKnSXFPa3J+eewif4bm02leT1e1cFcdPfHtvywxLJRioxW5JZJehJiIj0pr5LXnm0t21w7oZeXToYd0MsN6nYoDYjbpAZFBAegAEXxbTyxoScNeVaa2SVNayTz2py3Gi+xSqywdK2M0c8cR+7UtO0mynJKSq0k/zSinFeeTPMbVJbsnRdiscxxKX29eM4qUJKcJLOMk001zTJETE+lTas1niY8shl5AAACFdrGf9HHl30c/r/wBEXa/Queif+R/RUJWuwAAAAAAAAAADLbU9acY85Je7PVI5mIadi/ZitZb2DlzD59PtLaO5GXl7A+SQGpUoZgYf6IDapW6QGdID6AA5eKaQWtvsr1oQllnqZ5y/yraeLZK19ykYdTNm/RWZc+305w6by79R6yjKK92jxGxjn5SLdL2qxz2OH2kaUunCFC3km60NedWLTypPYlFri9u3kupp2c3EcQndI0PqXnJkj18fuqxIr3VgEz7O9IZ0ancSk3Sntgm/gmtuzo9uwl6uWee2VD1nTi1Pq1jzHtbdvWUlmixcoygAAEd08sHXs6kYrOSWvFc3B55fQ05691JhO6dmjFsVtPpRyZUu7AAAAAAAAAADsaM2uvV1uEP9z3ErVpzbn8KXrWxFMX049ytHBqW4sXIpRBbEZYegAAAAAAAIp2g6Rys6MVSy7+s3GDf5IpeKeXql6kfYy9lfHtZ9L0o2cn3eo/7wpicnJtyblJvOUpNuUnzbe1lZMzLtK1iscRHEPhh6AxwBkA2MPm1Vptb1OP3NmP8AXCLuxE4LR+y69GrrWSRbw4GUgMsAADFcRzQFMabaOu3qOpTX4E3w/wAOT4Po+BWbGGazzHp2HSt+M1ey0/dCMEZcgAAAAAAAHulScmoxWbbySPVazaeIas2WuKk2t6T3R/DlCKivV83xZbY6RSvEOF29m2xlm8p5hVvkbEV1wAAAAAAAAFXdsNN97bS/K6dSK5ZqUW/uvYgbnPMOm6BaO29fnlXpCdGAAAADewejrVFyjtf7EjWpzdV9Wz/TwTHzK2dFIvYWbiksMgAAMDl4nZKaaaUk1k01mmupiY5jy9UvNZ5hVukOh86bcrdOUONPjHyfHyIGXW481dNo9Yi325ff5RNr0ZE9OgiYmOYfDDIAAAAPqXryXMzEcsWmIjmUrwDCNTbLbN7/AO1ckWWDD2RzPtx3U+oTnt2V/TCeYRY9CQqEmoU8kZGUAAAAAAAABwtMsDV5buGaVSL16UnwmufRrNGrNj768JuhtTrZYv8AHyo65t505OFSLhOLylF70VNqzWeJdxiy0yVi1Z8MRhsAAAMTPCVYDYNJL80nnL9kWmDH2VcV1Pa+vm8eoWjo/a6scyQrHYAAAAHyUcwOfeWSYEN0g0Vp1c3lqT+dLb6riaMuCt1jqdSy68+PMfhX2KYTVt3lOPh4TXwv+CvyYbU9ur1N/FsR9vv8NA1JoAAASLR7C3snJbX8C5LmT9fDx90uX6t1Dun6VPXyneE4f0Jjn0stLdJGWG0AAAAAAAAAAfGgIxpLo7TrrxRT5PivJni+OtvaTg2suCeaSrrEtEqkG9R5rlJfuQ76n+2V7r9d+MkI/c206bynFx5Z7n5Mi2pavuF3g2sWaOaSwnhIbuE2+vUWe6Pif7G/Xp3WVnVdj6OCePc+Fi6OWGs8y0cVyn1GnqpIyw9gAAAAAYGvWtkwOJiWERkmnFNPems0zExEw90vak81nyrvH9EZQzlQTa40+K/S+PkQc2t81dJo9Zifszf8oo16ELjh0MTExzD4GXRwWx72e34I7X1fBEjXxd9uZVXVdz6GPivuVh4VY58CzcZPmeZS+wtUkZYdAAAAAAAAAAAAAPjQGrcYfCfADhYjo3GSexNPhkYmsS91vas81lCMZ0MazdLwv5Xuf8ETJqxPmq71OtXp4y+YaOA4dOEpKcXGWsl6Jb17mdbHNInlr6vt0zTXsnmOFp6PWqjHMlqV2gAAAAAAAAHmcEwOfeWKYEG0n0TjUzlDwVefCXSX8kbNrxfzHtbaHU74J7beaq7uaE6cnGcXGa3pldas1niXXY81MlO+s+E40ew7UjFZbd8vN7y0xU7K8OI39ic+abfHwnmE2mSNyE7UVkB9AAAAAAAAAAAAAAAAYa1vGW9AcmrgcdbNGDl1bSjqxyMjOAAAAAAAAAAMgNW5tk0BFcc0cp1nFyXihJSi1vyTz1X0Nd8cW8yl6+3kwxMVnxLas8PyZ7RZlI7WnkjLDOAAAAAAAAAAAAAAAAAAAAAAAAAAAAAAAAAGKdFMD4rdAZUgPoAAAAAAAAAAAAAAAAAAAAAA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6" name="Obraz 5"/>
          <p:cNvPicPr>
            <a:picLocks noChangeAspect="1"/>
          </p:cNvPicPr>
          <p:nvPr/>
        </p:nvPicPr>
        <p:blipFill>
          <a:blip r:embed="rId2" cstate="print"/>
          <a:stretch>
            <a:fillRect/>
          </a:stretch>
        </p:blipFill>
        <p:spPr>
          <a:xfrm>
            <a:off x="9192491" y="171533"/>
            <a:ext cx="2438400" cy="1828800"/>
          </a:xfrm>
          <a:prstGeom prst="rect">
            <a:avLst/>
          </a:prstGeom>
        </p:spPr>
      </p:pic>
      <p:pic>
        <p:nvPicPr>
          <p:cNvPr id="7" name="Obraz 6"/>
          <p:cNvPicPr>
            <a:picLocks noChangeAspect="1"/>
          </p:cNvPicPr>
          <p:nvPr/>
        </p:nvPicPr>
        <p:blipFill>
          <a:blip r:embed="rId2" cstate="print"/>
          <a:stretch>
            <a:fillRect/>
          </a:stretch>
        </p:blipFill>
        <p:spPr>
          <a:xfrm>
            <a:off x="647700" y="259773"/>
            <a:ext cx="2438400" cy="1828800"/>
          </a:xfrm>
          <a:prstGeom prst="rect">
            <a:avLst/>
          </a:prstGeom>
        </p:spPr>
      </p:pic>
      <p:sp>
        <p:nvSpPr>
          <p:cNvPr id="8" name="Prostokąt 7"/>
          <p:cNvSpPr/>
          <p:nvPr/>
        </p:nvSpPr>
        <p:spPr>
          <a:xfrm>
            <a:off x="3048000" y="2274838"/>
            <a:ext cx="6096000" cy="3373359"/>
          </a:xfrm>
          <a:prstGeom prst="rect">
            <a:avLst/>
          </a:prstGeom>
        </p:spPr>
        <p:txBody>
          <a:bodyPr>
            <a:spAutoFit/>
          </a:bodyPr>
          <a:lstStyle/>
          <a:p>
            <a:pPr algn="ctr">
              <a:lnSpc>
                <a:spcPct val="150000"/>
              </a:lnSpc>
            </a:pPr>
            <a:r>
              <a:rPr lang="pl-PL" dirty="0"/>
              <a:t> Zaczęto powszechnie je obchodzić w Anglii w okresie średniowiecza. W połowie lutego na Wyspach Brytyjskich ptaki zaczynają łączyć się w pary, co sprzyja romantycznym wyznaniom. Właśnie stamtąd pochodzi pierwsza zachowana kartka walentynkowa, którą w 1415 roku Karol, książę Orleanu wysłał do swojej żony, kiedy był uwięziony w londyńskim Tower. Kartka przetrwała do dnia dzisiejszego i można ją zobaczyć </a:t>
            </a:r>
            <a:br>
              <a:rPr lang="pl-PL" dirty="0"/>
            </a:br>
            <a:r>
              <a:rPr lang="pl-PL" dirty="0"/>
              <a:t>w Muzeum Brytyjskim.</a:t>
            </a:r>
          </a:p>
        </p:txBody>
      </p:sp>
    </p:spTree>
    <p:extLst>
      <p:ext uri="{BB962C8B-B14F-4D97-AF65-F5344CB8AC3E}">
        <p14:creationId xmlns:p14="http://schemas.microsoft.com/office/powerpoint/2010/main" xmlns="" val="28913921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3107469" y="551056"/>
            <a:ext cx="4896405" cy="685124"/>
          </a:xfrm>
          <a:prstGeom prst="rect">
            <a:avLst/>
          </a:prstGeom>
        </p:spPr>
        <p:txBody>
          <a:bodyPr wrap="none">
            <a:spAutoFit/>
          </a:bodyPr>
          <a:lstStyle/>
          <a:p>
            <a:pPr>
              <a:lnSpc>
                <a:spcPct val="107000"/>
              </a:lnSpc>
              <a:spcAft>
                <a:spcPts val="800"/>
              </a:spcAft>
            </a:pPr>
            <a:r>
              <a:rPr lang="pl-PL" sz="3600" u="sng" dirty="0">
                <a:ln>
                  <a:noFill/>
                </a:ln>
                <a:solidFill>
                  <a:srgbClr val="FF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ZABAWY W WALENTYNKI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descr="https://encrypted-tbn2.gstatic.com/images?q=tbn:ANd9GcRZ2pLSkws-jmn4GmT_u_djEKiqA0BF4nyRjg3VC2r3icnoIgo1P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4175" y="551056"/>
            <a:ext cx="2143125" cy="2143125"/>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s://encrypted-tbn0.gstatic.com/images?q=tbn:ANd9GcSg4Al0BUGe9rwDAUyfJS9NAcXTwY9wFqZLoDefgoIGyAYBk1W4EQ"/>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04721" y="1612227"/>
            <a:ext cx="2371725" cy="192405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 name="Group 4"/>
          <p:cNvGrpSpPr>
            <a:grpSpLocks noChangeAspect="1"/>
          </p:cNvGrpSpPr>
          <p:nvPr/>
        </p:nvGrpSpPr>
        <p:grpSpPr bwMode="auto">
          <a:xfrm>
            <a:off x="3106738" y="2346325"/>
            <a:ext cx="6207125" cy="4198938"/>
            <a:chOff x="1957" y="1478"/>
            <a:chExt cx="3910" cy="2645"/>
          </a:xfrm>
        </p:grpSpPr>
        <p:sp>
          <p:nvSpPr>
            <p:cNvPr id="3" name="AutoShape 3"/>
            <p:cNvSpPr>
              <a:spLocks noChangeAspect="1" noChangeArrowheads="1" noTextEdit="1"/>
            </p:cNvSpPr>
            <p:nvPr/>
          </p:nvSpPr>
          <p:spPr bwMode="auto">
            <a:xfrm>
              <a:off x="1957" y="1478"/>
              <a:ext cx="3910" cy="26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pl-PL" dirty="0"/>
            </a:p>
          </p:txBody>
        </p:sp>
        <p:sp>
          <p:nvSpPr>
            <p:cNvPr id="5" name="Rectangle 5"/>
            <p:cNvSpPr>
              <a:spLocks noChangeArrowheads="1"/>
            </p:cNvSpPr>
            <p:nvPr/>
          </p:nvSpPr>
          <p:spPr bwMode="auto">
            <a:xfrm>
              <a:off x="1957" y="1477"/>
              <a:ext cx="54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W Średniowi</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2448" y="1477"/>
              <a:ext cx="1304"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eczu w Wielkiej Brytanii w dzień</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3680" y="1477"/>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3701" y="1477"/>
              <a:ext cx="87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Walentynek kobiety i</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4516" y="1477"/>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1957" y="1671"/>
              <a:ext cx="1112"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mężczyźni robili losowanie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3001" y="1671"/>
              <a:ext cx="7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3" name="Rectangle 12"/>
            <p:cNvSpPr>
              <a:spLocks noChangeArrowheads="1"/>
            </p:cNvSpPr>
            <p:nvPr/>
          </p:nvSpPr>
          <p:spPr bwMode="auto">
            <a:xfrm>
              <a:off x="3030" y="167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4" name="Rectangle 13"/>
            <p:cNvSpPr>
              <a:spLocks noChangeArrowheads="1"/>
            </p:cNvSpPr>
            <p:nvPr/>
          </p:nvSpPr>
          <p:spPr bwMode="auto">
            <a:xfrm>
              <a:off x="3052" y="1671"/>
              <a:ext cx="164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z kapelusza wybierali los, na którym było</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5" name="Rectangle 14"/>
            <p:cNvSpPr>
              <a:spLocks noChangeArrowheads="1"/>
            </p:cNvSpPr>
            <p:nvPr/>
          </p:nvSpPr>
          <p:spPr bwMode="auto">
            <a:xfrm>
              <a:off x="4617" y="167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6" name="Rectangle 15"/>
            <p:cNvSpPr>
              <a:spLocks noChangeArrowheads="1"/>
            </p:cNvSpPr>
            <p:nvPr/>
          </p:nvSpPr>
          <p:spPr bwMode="auto">
            <a:xfrm>
              <a:off x="1957" y="1864"/>
              <a:ext cx="147"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na</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7" name="Rectangle 16"/>
            <p:cNvSpPr>
              <a:spLocks noChangeArrowheads="1"/>
            </p:cNvSpPr>
            <p:nvPr/>
          </p:nvSpPr>
          <p:spPr bwMode="auto">
            <a:xfrm>
              <a:off x="2052" y="1864"/>
              <a:ext cx="2582"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solidFill>
                    <a:srgbClr val="000000"/>
                  </a:solidFill>
                  <a:effectLst/>
                  <a:latin typeface="Calibri" panose="020F0502020204030204" pitchFamily="34" charset="0"/>
                </a:rPr>
                <a:t>pisane imię ich walentynki. Następnie ów kawałek papieru każdy</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18" name="Rectangle 17"/>
            <p:cNvSpPr>
              <a:spLocks noChangeArrowheads="1"/>
            </p:cNvSpPr>
            <p:nvPr/>
          </p:nvSpPr>
          <p:spPr bwMode="auto">
            <a:xfrm>
              <a:off x="4539" y="1864"/>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9" name="Rectangle 18"/>
            <p:cNvSpPr>
              <a:spLocks noChangeArrowheads="1"/>
            </p:cNvSpPr>
            <p:nvPr/>
          </p:nvSpPr>
          <p:spPr bwMode="auto">
            <a:xfrm>
              <a:off x="1957" y="2058"/>
              <a:ext cx="127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musiał nosiły przez cały tydzień</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0" name="Rectangle 19"/>
            <p:cNvSpPr>
              <a:spLocks noChangeArrowheads="1"/>
            </p:cNvSpPr>
            <p:nvPr/>
          </p:nvSpPr>
          <p:spPr bwMode="auto">
            <a:xfrm>
              <a:off x="3159" y="2058"/>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1" name="Rectangle 20"/>
            <p:cNvSpPr>
              <a:spLocks noChangeArrowheads="1"/>
            </p:cNvSpPr>
            <p:nvPr/>
          </p:nvSpPr>
          <p:spPr bwMode="auto">
            <a:xfrm>
              <a:off x="3181" y="2058"/>
              <a:ext cx="395"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solidFill>
                    <a:srgbClr val="000000"/>
                  </a:solidFill>
                  <a:effectLst/>
                  <a:latin typeface="Calibri" panose="020F0502020204030204" pitchFamily="34" charset="0"/>
                </a:rPr>
                <a:t>na ramie</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22" name="Rectangle 21"/>
            <p:cNvSpPr>
              <a:spLocks noChangeArrowheads="1"/>
            </p:cNvSpPr>
            <p:nvPr/>
          </p:nvSpPr>
          <p:spPr bwMode="auto">
            <a:xfrm>
              <a:off x="3521" y="2058"/>
              <a:ext cx="133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niu, aby każdy mógł go zobaczyć.</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3" name="Rectangle 22"/>
            <p:cNvSpPr>
              <a:spLocks noChangeArrowheads="1"/>
            </p:cNvSpPr>
            <p:nvPr/>
          </p:nvSpPr>
          <p:spPr bwMode="auto">
            <a:xfrm>
              <a:off x="4787" y="2058"/>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4" name="Rectangle 23"/>
            <p:cNvSpPr>
              <a:spLocks noChangeArrowheads="1"/>
            </p:cNvSpPr>
            <p:nvPr/>
          </p:nvSpPr>
          <p:spPr bwMode="auto">
            <a:xfrm>
              <a:off x="1957" y="2251"/>
              <a:ext cx="291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solidFill>
                    <a:srgbClr val="000000"/>
                  </a:solidFill>
                  <a:effectLst/>
                  <a:latin typeface="Calibri" panose="020F0502020204030204" pitchFamily="34" charset="0"/>
                </a:rPr>
                <a:t>Inny zwyczaj polegał na tym, że mężczyzna ofiarowywał kawałek swojego</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25" name="Rectangle 24"/>
            <p:cNvSpPr>
              <a:spLocks noChangeArrowheads="1"/>
            </p:cNvSpPr>
            <p:nvPr/>
          </p:nvSpPr>
          <p:spPr bwMode="auto">
            <a:xfrm>
              <a:off x="4772" y="225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6" name="Rectangle 25"/>
            <p:cNvSpPr>
              <a:spLocks noChangeArrowheads="1"/>
            </p:cNvSpPr>
            <p:nvPr/>
          </p:nvSpPr>
          <p:spPr bwMode="auto">
            <a:xfrm>
              <a:off x="1957" y="2445"/>
              <a:ext cx="70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ubrania wybranc</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7" name="Rectangle 26"/>
            <p:cNvSpPr>
              <a:spLocks noChangeArrowheads="1"/>
            </p:cNvSpPr>
            <p:nvPr/>
          </p:nvSpPr>
          <p:spPr bwMode="auto">
            <a:xfrm>
              <a:off x="2604" y="2445"/>
              <a:ext cx="1342"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e serca i ona mogła go zatrzymać</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8" name="Rectangle 27"/>
            <p:cNvSpPr>
              <a:spLocks noChangeArrowheads="1"/>
            </p:cNvSpPr>
            <p:nvPr/>
          </p:nvSpPr>
          <p:spPr bwMode="auto">
            <a:xfrm>
              <a:off x="3872" y="2445"/>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29" name="Rectangle 28"/>
            <p:cNvSpPr>
              <a:spLocks noChangeArrowheads="1"/>
            </p:cNvSpPr>
            <p:nvPr/>
          </p:nvSpPr>
          <p:spPr bwMode="auto">
            <a:xfrm>
              <a:off x="3894" y="2445"/>
              <a:ext cx="147"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bą</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 name="Rectangle 29"/>
            <p:cNvSpPr>
              <a:spLocks noChangeArrowheads="1"/>
            </p:cNvSpPr>
            <p:nvPr/>
          </p:nvSpPr>
          <p:spPr bwMode="auto">
            <a:xfrm>
              <a:off x="3989" y="2445"/>
              <a:ext cx="50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dź wyrzucić</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1" name="Rectangle 30"/>
            <p:cNvSpPr>
              <a:spLocks noChangeArrowheads="1"/>
            </p:cNvSpPr>
            <p:nvPr/>
          </p:nvSpPr>
          <p:spPr bwMode="auto">
            <a:xfrm>
              <a:off x="4431" y="2445"/>
              <a:ext cx="423"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Jeżeli go</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72" name="Rectangle 31"/>
            <p:cNvSpPr>
              <a:spLocks noChangeArrowheads="1"/>
            </p:cNvSpPr>
            <p:nvPr/>
          </p:nvSpPr>
          <p:spPr bwMode="auto">
            <a:xfrm>
              <a:off x="4797" y="2445"/>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73" name="Rectangle 32"/>
            <p:cNvSpPr>
              <a:spLocks noChangeArrowheads="1"/>
            </p:cNvSpPr>
            <p:nvPr/>
          </p:nvSpPr>
          <p:spPr bwMode="auto">
            <a:xfrm>
              <a:off x="1957" y="2639"/>
              <a:ext cx="2838"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zatrzymywała, oznaczało to oczywiście, że ów mężczyzna także był miły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75" name="Rectangle 33"/>
            <p:cNvSpPr>
              <a:spLocks noChangeArrowheads="1"/>
            </p:cNvSpPr>
            <p:nvPr/>
          </p:nvSpPr>
          <p:spPr bwMode="auto">
            <a:xfrm>
              <a:off x="4695" y="2639"/>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77" name="Rectangle 34"/>
            <p:cNvSpPr>
              <a:spLocks noChangeArrowheads="1"/>
            </p:cNvSpPr>
            <p:nvPr/>
          </p:nvSpPr>
          <p:spPr bwMode="auto">
            <a:xfrm>
              <a:off x="1957" y="2832"/>
              <a:ext cx="39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jej sercu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78" name="Rectangle 35"/>
            <p:cNvSpPr>
              <a:spLocks noChangeArrowheads="1"/>
            </p:cNvSpPr>
            <p:nvPr/>
          </p:nvSpPr>
          <p:spPr bwMode="auto">
            <a:xfrm>
              <a:off x="2301" y="2832"/>
              <a:ext cx="1248"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i że zgadzała się za niego wyjść</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79" name="Rectangle 36"/>
            <p:cNvSpPr>
              <a:spLocks noChangeArrowheads="1"/>
            </p:cNvSpPr>
            <p:nvPr/>
          </p:nvSpPr>
          <p:spPr bwMode="auto">
            <a:xfrm>
              <a:off x="3478" y="2832"/>
              <a:ext cx="134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Panował także przesąd, że jeżeli</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0" name="Rectangle 37"/>
            <p:cNvSpPr>
              <a:spLocks noChangeArrowheads="1"/>
            </p:cNvSpPr>
            <p:nvPr/>
          </p:nvSpPr>
          <p:spPr bwMode="auto">
            <a:xfrm>
              <a:off x="4751" y="2832"/>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1" name="Rectangle 38"/>
            <p:cNvSpPr>
              <a:spLocks noChangeArrowheads="1"/>
            </p:cNvSpPr>
            <p:nvPr/>
          </p:nvSpPr>
          <p:spPr bwMode="auto">
            <a:xfrm>
              <a:off x="1957" y="3026"/>
              <a:ext cx="3478"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w dniu Walentynek kobieta zobaczyła przelatującego kruka, to oznaczało to, ze wyjdzie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2" name="Rectangle 39"/>
            <p:cNvSpPr>
              <a:spLocks noChangeArrowheads="1"/>
            </p:cNvSpPr>
            <p:nvPr/>
          </p:nvSpPr>
          <p:spPr bwMode="auto">
            <a:xfrm>
              <a:off x="5325" y="3026"/>
              <a:ext cx="27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solidFill>
                    <a:srgbClr val="000000"/>
                  </a:solidFill>
                  <a:effectLst/>
                  <a:latin typeface="Calibri" panose="020F0502020204030204" pitchFamily="34" charset="0"/>
                </a:rPr>
                <a:t>on za </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3083" name="Rectangle 40"/>
            <p:cNvSpPr>
              <a:spLocks noChangeArrowheads="1"/>
            </p:cNvSpPr>
            <p:nvPr/>
          </p:nvSpPr>
          <p:spPr bwMode="auto">
            <a:xfrm>
              <a:off x="1957" y="3151"/>
              <a:ext cx="1562"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marynarza. Jeżeli zaś zobaczyła wronę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4" name="Rectangle 41"/>
            <p:cNvSpPr>
              <a:spLocks noChangeArrowheads="1"/>
            </p:cNvSpPr>
            <p:nvPr/>
          </p:nvSpPr>
          <p:spPr bwMode="auto">
            <a:xfrm>
              <a:off x="3443" y="3151"/>
              <a:ext cx="79"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5" name="Rectangle 42"/>
            <p:cNvSpPr>
              <a:spLocks noChangeArrowheads="1"/>
            </p:cNvSpPr>
            <p:nvPr/>
          </p:nvSpPr>
          <p:spPr bwMode="auto">
            <a:xfrm>
              <a:off x="3472" y="315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6" name="Rectangle 43"/>
            <p:cNvSpPr>
              <a:spLocks noChangeArrowheads="1"/>
            </p:cNvSpPr>
            <p:nvPr/>
          </p:nvSpPr>
          <p:spPr bwMode="auto">
            <a:xfrm>
              <a:off x="3493" y="3151"/>
              <a:ext cx="50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poślubi ona</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7" name="Rectangle 44"/>
            <p:cNvSpPr>
              <a:spLocks noChangeArrowheads="1"/>
            </p:cNvSpPr>
            <p:nvPr/>
          </p:nvSpPr>
          <p:spPr bwMode="auto">
            <a:xfrm>
              <a:off x="3939" y="315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8" name="Rectangle 45"/>
            <p:cNvSpPr>
              <a:spLocks noChangeArrowheads="1"/>
            </p:cNvSpPr>
            <p:nvPr/>
          </p:nvSpPr>
          <p:spPr bwMode="auto">
            <a:xfrm>
              <a:off x="1957" y="3344"/>
              <a:ext cx="286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ubogiego mężczyznę, z którym jednak będzie bardzo szczęśliwa. 14. luty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89" name="Rectangle 46"/>
            <p:cNvSpPr>
              <a:spLocks noChangeArrowheads="1"/>
            </p:cNvSpPr>
            <p:nvPr/>
          </p:nvSpPr>
          <p:spPr bwMode="auto">
            <a:xfrm>
              <a:off x="4722" y="3344"/>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0" name="Rectangle 47"/>
            <p:cNvSpPr>
              <a:spLocks noChangeArrowheads="1"/>
            </p:cNvSpPr>
            <p:nvPr/>
          </p:nvSpPr>
          <p:spPr bwMode="auto">
            <a:xfrm>
              <a:off x="1957" y="3537"/>
              <a:ext cx="2942"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był również znakomitym dniem na wróżby. Dziewczęta, przecinając jabłko</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1" name="Rectangle 48"/>
            <p:cNvSpPr>
              <a:spLocks noChangeArrowheads="1"/>
            </p:cNvSpPr>
            <p:nvPr/>
          </p:nvSpPr>
          <p:spPr bwMode="auto">
            <a:xfrm>
              <a:off x="4796" y="3537"/>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2" name="Rectangle 49"/>
            <p:cNvSpPr>
              <a:spLocks noChangeArrowheads="1"/>
            </p:cNvSpPr>
            <p:nvPr/>
          </p:nvSpPr>
          <p:spPr bwMode="auto">
            <a:xfrm>
              <a:off x="1957" y="3731"/>
              <a:ext cx="2203"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(koniecznie zielone!) na pół, po liczbie pestek w środku</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3" name="Rectangle 50"/>
            <p:cNvSpPr>
              <a:spLocks noChangeArrowheads="1"/>
            </p:cNvSpPr>
            <p:nvPr/>
          </p:nvSpPr>
          <p:spPr bwMode="auto">
            <a:xfrm>
              <a:off x="4070" y="373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4" name="Rectangle 51"/>
            <p:cNvSpPr>
              <a:spLocks noChangeArrowheads="1"/>
            </p:cNvSpPr>
            <p:nvPr/>
          </p:nvSpPr>
          <p:spPr bwMode="auto">
            <a:xfrm>
              <a:off x="4091" y="3731"/>
              <a:ext cx="42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mogły się</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5" name="Rectangle 52"/>
            <p:cNvSpPr>
              <a:spLocks noChangeArrowheads="1"/>
            </p:cNvSpPr>
            <p:nvPr/>
          </p:nvSpPr>
          <p:spPr bwMode="auto">
            <a:xfrm>
              <a:off x="4456" y="3731"/>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6" name="Rectangle 53"/>
            <p:cNvSpPr>
              <a:spLocks noChangeArrowheads="1"/>
            </p:cNvSpPr>
            <p:nvPr/>
          </p:nvSpPr>
          <p:spPr bwMode="auto">
            <a:xfrm>
              <a:off x="1957" y="3924"/>
              <a:ext cx="366"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przekon</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7" name="Rectangle 54"/>
            <p:cNvSpPr>
              <a:spLocks noChangeArrowheads="1"/>
            </p:cNvSpPr>
            <p:nvPr/>
          </p:nvSpPr>
          <p:spPr bwMode="auto">
            <a:xfrm>
              <a:off x="2268" y="3924"/>
              <a:ext cx="137"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ać</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8" name="Rectangle 55"/>
            <p:cNvSpPr>
              <a:spLocks noChangeArrowheads="1"/>
            </p:cNvSpPr>
            <p:nvPr/>
          </p:nvSpPr>
          <p:spPr bwMode="auto">
            <a:xfrm>
              <a:off x="2354" y="3924"/>
              <a:ext cx="908"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ile będą miały dzieci.</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3099" name="Rectangle 56"/>
            <p:cNvSpPr>
              <a:spLocks noChangeArrowheads="1"/>
            </p:cNvSpPr>
            <p:nvPr/>
          </p:nvSpPr>
          <p:spPr bwMode="auto">
            <a:xfrm>
              <a:off x="3198" y="3924"/>
              <a:ext cx="71" cy="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a:ln>
                    <a:noFill/>
                  </a:ln>
                  <a:solidFill>
                    <a:srgbClr val="000000"/>
                  </a:solidFill>
                  <a:effectLst/>
                  <a:latin typeface="Calibri" panose="020F0502020204030204" pitchFamily="34" charset="0"/>
                </a:rPr>
                <a:t>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xmlns="" val="275621467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a:blip r:embed="rId2" cstate="print"/>
          <a:stretch>
            <a:fillRect/>
          </a:stretch>
        </p:blipFill>
        <p:spPr>
          <a:xfrm>
            <a:off x="4086924" y="410135"/>
            <a:ext cx="5762156" cy="572112"/>
          </a:xfrm>
          <a:prstGeom prst="rect">
            <a:avLst/>
          </a:prstGeom>
        </p:spPr>
      </p:pic>
      <p:sp>
        <p:nvSpPr>
          <p:cNvPr id="4" name="AutoShape 2" descr="data:image/jpeg;base64,/9j/4AAQSkZJRgABAQAAAQABAAD/2wCEAAkGBxQTEhQUEhQVFRUXFx0YGBgYGRkaHBwaGhgXHRgfGBoYHSggGxwlHBocITEhJikrMC4uGB8zODMtQygtLisBCgoKDg0OGxAQFzQkHiU3LjcrLi8sLiw3LCwrLCwyLCwrKysrLCwsLSwsKywsLCwsLDQsNywsLC8sLDIsKywsLP/AABEIANgA6QMBIgACEQEDEQH/xAAbAAACAwEBAQAAAAAAAAAAAAAABQMEBgIBB//EAD4QAAIBAwMDAwIEBAQFAgcAAAECEQMSIQAEMQUiQRMyUUJhBiNxgRQzUpFicqHwFSSxwdFT4QcWQ2OCkvH/xAAaAQEBAAMBAQAAAAAAAAAAAAAAAQIDBAUG/8QAIxEBAAICAgIBBQEAAAAAAAAAAAECAxEEMQUSIUFhgZGxMv/aAAwDAQACEQMRAD8A+46NGjQGjRo0BrwnXuqu/btIutJEAiSZ8QBn+2gmqVgCAeWMD9YJ/wCgJ/bVNepqajoQRawS6MXMoYCf0ZftJjnGs/1TqeKQoNUDs5kOruqlFYsGL5EMLcMOTjweKeyaqtT1ahueA8TTskLecRcSEFrD/wAnQP6e+CsUJvJylo5EwZ8C08nA7h86vUKhIkgCfgz/AKxrC0Kfoj1qTd8KjoSEUKwWACPrSeTyf01Z2/4nvpLWsZFp1AtgICRJU97hQ55hVBIt8zoNsTry8aUbzqoCKbklshbpLAFboK8QDnB5A86rDrVFs06yo4JWHuCllMMpmBcPgZ48aDRaNKdp1UEOWMEPbbyQQFlQPJkx/bU1Pet6dRnUKyXSJkYFwP7iP9eedAw0a8B17oDRo0aA0aNGgNGjXk6D3Ro0aA0aNGgNGjRoDRo0aA0aNGgNGjRoDVPe7z0yO1mngLBYnmAuPjnVs6o7p6ahnbyLSwmYBiAVyM6DA7Cq61nq1lRKjPLSslYAC1ASFgEAdmGiM+Sy3ddgFAl/zQKahXRAWlcVCMJzzMBiBdA0i3z0v4hX2tB2YtNZnlVYC36rWuI5ALSI4yQbFTZLVtD9swwVEiYIJBZlEsSucLcBGRMlSrUdarK6EMrEmFFRMYlRgtgnAhjB5wC0r9M9VkvUvw5NwEwLQ0LbkBuByMEiRqpQehRvdnBkXNck9h7WwMqATkEAAgyBM69/4gqlFjsBKCoqtSX8wLB7sghgCeQfn6SQw2XShRU06ROIMLSYI0MGOWJWSJBAIBniROuKcMGhxRFzXKZSDda5Bjtm5Gn5LD6jE9Gn2kdyRFzUyGEN5UKAVOFMhY7SfJ0u6l1P0mDKrVCysWYwFKSvd6kMM2qChBIzEBToq4Ok0/zKjC6qSrtazK4qKgRijLBiw4Hn99c7v1kLUqLKVKFT6hLTbAdmqFpEYUg5E/GRAtaFRmCkllp20yUthiyk8RFMuxPEAx7s364DzaCzmq1wUwFshVYg8m2yAcG6eBoiba9bUnuaGHIq1Up/M2qpIZccmf1OnXT936iX/Sxlf8vg/vz+h1lN7Qmmwf1FB7r0YC0zM+0Ixu5LgLmMwdR7bfVqbKspVUk/mhlBMgnuKjvKp8U82/IjRW5Dg6jq1Yj7kD+//vGs63UmWgzKKaoJFMhy17CSWZmUQuCSc3fIxMf/AB2m1VQPUqgXNcALCVkdpBgAAO2e7tESCJI1RfVfeuVQuPpFxHyBz/p/01ny24KAEhblmu4Ico5UdihhbYJyfAU+TOlaVdy9FVZVJacsj+0E8EsGJOMmMTzGQ1HVOsJSVGJW1iZJIXtCkm2eWkDt551RTrFN6qstSaRBACkku4APaq5IVTBjzzwNZRK7MrVaqemqrULUEc1VxTipJcBkuRiIgAFJ7tONmafqUsoiLfDTlVyLcxkiC08EoBMDQahK9Un+WFE/U/d/ZVI4++rqawFGmlFUtqVmoz31FqB14Fwukv4kkZmTI1rtpuDaFo02Cxgt2iD9j3E+eP3nQM9GvF17oDRo0aA0aNGgNGjRoDRo0aDiocaVbnp4BZ5vGSVdmt4ntjAznjMnTZtKd7sMFglIFcgGnecTx3KJ0GHdhUucAKKhNQIGUG1GIVrma0ELBlYgjOrasiNAptTZhBS/0izSCQBeFk8giAc5+YqFQ2hnCEXioHSSglpJF7Bs3RCjywg+eem7w2glSlNu5FvpBW75tQDuQxkCecGNUcbXZivbUrm982g8Lj2wTJIJILNJ+I1a6tthVplFxMYPClcq2ObTBA8wP10rfaNt6rVgHFKpLFz3ETkMWjAMwUjBjHOp90taoUP8umxNrrBYwuVgExi8g59nCmCQYfhrasFpq4CPLI5pMqi+66VplQAncSAJxUMg86vtW96Unb1IvEg2lg1RXuHibIMmJIIA1R6XTto039NgXCt21fVl0JMo7ZJIuAjBU+ODa2m5RRcVJZBcxEsxD3oJSJJASWHgjzGoOdw6BaolFSFRQ0/+lBtImJSoIzzPzqj0owzvTJNIOWiIS5QilkC3MxBVgKYIXu5wI66nuLVptTiFtEBoMQKjrxklaaoox7l5u1S2TpTy1Qi7FQTbLnuqKAFZrpJuiPHEaC71DrL9tEU3DQSjG0Aunc8liPsYHMtnVGtvBUQmn6od2UVKa3MA3bLHC+o4AunIYAf4YrUKNbcv+SJCvcCLVNNeAE9UHuZVxCwAQLjyG+1CJHvU04S9yshVIMVAn3HuzyZOdBY6LtfSqemajGxYg3KpFUEyiEyGW3PHuY/pN/F0KSWNVVKKGmGYwPUqMrs4BxJa6mTzgnxqBt8prIgh+4u8fQFXgsTBQh7gOQARH9LqnR4NuA00/wDAHlXWMwysOfhoB50FanvQ6gC2y1nbPZJtanc3BiM/OrqNfBLMQAJkEMQLiMHgEk8xNo51Q29BaLNVpyTVS5ZjuZyoUFVgQnbE/wBXPOr7xDC3BqCFI5BKqWM85P8AZRoM91DbBnkoQGBIdmWVAjI90ETNoFvA8tqk9f0nVRUDVWQmovploJKW2FCIkKck5s+QTrQVKRHpI0XgliZHtV7gAMlY7c4AhcnjSzdUbnYsY9yg3e0AgyAqjAIyxmCSPsQ43+5S00x6IYrn1ni44tBcy108rIiZk+NR0Cm3pU2AhSokF7jMDMxhpkETE/64lxUJonNUKxKpDAAkKO0r3ECSQ7AxcAZjO96PvAy23Ld7iIKtk5uQjGTyMfpoGujRo0Bo0aNB4Ne6NGgNGjRoDRo0aCOstwI/1GCP0OkHVNvUZSlWqtjAqECNc2DlvTMt/lAAjnzrRNpV1Db1LpplVZyFuCy0ee4mAAATEZI++gxG12zgAEsrgGICpbkHCqMLAySSptmDjVD8KOFaqsN7uZEVFLG0qWIGBjCrwcHEzdRoClXakhuMszMjhiZOAy1Esk5+8KZMxM7MHJYXQQJ7byQMFVbuVVmSwGSPjnVDOnUYti8gZVnkR8jKyQYzF36CAdSUmVQz22BoMWwZIIukqtpycnEHxpX0+m1VmRFPbAlmYqoJMIQAJI5ABuEnuWRLJOiSJeq5IIhhzyeGa5hx7bs5xB0EX8SCwQmpDEsbEBz9LOUUqrBgMqw8EjmOaDj1IpVGvsNrMpzNgXBi7N+BgXkYkDVrddIILH1DJwZAgfpZbEYIJmM45BoNtaiCWUNblWpkzLMxYsInMqe2ZKH2jQe1SAxY00JLACSSqkQT7QZIclRke0fGk/WN+WL01BemhAj05SMz2CmwY/YxiInLag3VaX/LLtUusAtpQDElYZ5AgHgz+5J1ylWqYDOtPCmHIDLLVOxywGIUysSZxEag0X4d2KelSqGnRvM3FCqFhJCCMK/bGD84OhJO9Zi0qtIIkdxHcScMpMeCQcADXg3FMU7CL0GGJeoqCCAJYQpHEYGRgjXe23NOqoCW2zDFlbMTkMrKgJ5DZ5GfgKXUgy01Zfy6FMmSCGBVg6OR29ihWOMk2gYPOiTcM9NSCUR0tWZBLPVhCwOQ1sHMZOqFSx4BVSrN9QZTeIOSHOcTFouye7Q6Cl6IlgFVCZls0yQST90nP+EHOgu7gqPTiVEKvpyRIJHJmbRMmOYzxGphuLTTklg6QSJklZOBAIBkyfACjyNL6+6AdgwkMVDTIJBvnOOwAGBwTd9yYqdWpbSuaTlTnySWIFq3MbYkEwI+Riho1dHYlQwW1g1s3GYCL/hMEtBi24ExmIt9Wst7SFVVwDBBIbtkEXGQMZwGPkaqjcW3ACVEx3EIQrTUYu/JZjaCcfrDHXlTesUJuWmRCiHUImAYJYSxyPp5PnUFOvQo1171pkyDcSSwMz3MkWNJ9o4gZwNaDoG5NVFSqAbcB5u7hGFYfUOC2CSDHBOsv0jdMXq0wTWh5CuJIcqktUDFGbzHaB/fF3pnUKSMyP6rn1LexnQiRgH07VceAT3eCWIOg3yOOJkjnXeqnT4twjJ9mif1MEz+5nVvQGjRo0Bo0aNAaNGjQGjRqDcbkIVBnuMcY/c+P/MaCZtKuobo0yD6iif6xCj9XGV55M86t7t3iadpI+k8N9p8HWB/EnUVqNUsYq6WzUJKRIBggLDIZCnuLZMfSdBz+Jes7Yr/AD3auDFoVaiKCQWParKFtHIMwc84TjdlKd09yrdkfoVDIsHJiAxByOede9N6ajgfxAE9zek6qFgXAEtUYFSxn8ssBCgAAK0serfhgWXAikfqYMDeSsIGUp94AE+APANGj6ZtlpIigRCZxyQBcTHkydMY5nOYz/b/AL//AN1mfw/uWU21lYuABeVKlv0WoZjkwpI51pDUlQQcnziTH+zoMp+IkBrtdBtChQRMCPH6tP6x9hrjo+xao9tN/ThTiYWPizKnJnjT3rXSvXIdGsccSZBHkN5icg+DPyQVC/h/ckxNFR83M36Sto++J13Uy45xes9uW9L++46Lf4kvWcVFps6FVMKxVy3EgDtaAe6WhZMRgSbmmXdaYV3e8OAwIYKpxBaPZIhhMljiSx1Hv6FXasBLVZFrKDFrO6A1GKZp0wScTwGPnXNXf02pr33KwZFIlSHLCYJYsP8AMWJl/wBBrit9nTHTnqFVlqU3BUgObuFY3XKJ8uJIOFIkfvrvebRKaVagRS9kiFFwa3BVjnnzPzqp07c+rTak0h3KMmCcAyKktLEgqYkxK8QRrsiurFXNN6ckgksIUIwGAGHKxycsADrFTradRVhJtK4YBqhKrmYKmAG5iM+Yxr0V6TqqXh5QhkVwzCFYTHgx5+GyPIiobWolFUUsrKFBCMQAsd7AXBAxEkQCB5jkW9vsGqSlNqlMABWuKuB5FsEqHEYjAwSDMaoobugCS9WAnqCBJYQTbTYg4LsDJ5tAUCAcy9PpwU9Ok4VWMAo8gQoOXIEH3R5JknwWVEUaTkbdBWqsx7iZlpEhnPnGQojOY1c2PUWeo9OpTscAHkmeAZwPlf76y9Z1tj7RvRJWchlDhqfcSpOFEAARyhcgFsZE8iCDUTeMAZDBAWKEGmS5u7iCTDcz/fnkbarQBkMAwJgiJHmccGfjWR6vt121YRimwlZttQLIZYP0ywIEGJPgCMGSl07bMir6i31DPc63kFzkECoLYeSHUwAMkEa0fRJF7inUViwBQUwabrYhxZcBM+4sTODgADK1twQyrTdWN8qUMiJS/ibgq5KrE3HGt3+HYoUEpiGpqAAyqVCg5hkbIX4Occ/JB7tGBVSs2kAifjxqfUdICMak0Bo0aNAaNGjQGjRo0BqDdKpVg4lYyImf213VmMc/3/76RdUXsYzVJUE3My0lBAnLQCox4GgT9d3tZGSgMF1JVe4YBGHdFNzRkiUgT786y9aofUQFqQtAy5yy01JC+mJZ+M/eSeI0y2+1vKObalRrmPvLEEQARUBAWRBDEgG+MyNL92jfxS1KoWmgcCQQXKiFKgRiXBAVZyQJuJGg0ew6oi+p9JUSVFiDuZyWSWPIUnujhiD50wq0iypmoRgkizHwsJAbPN2IPOcZirtmIJUqGawK4P1Izi0gZGalsjAUnGADb6H1KmxYU1KMkBgDaKlqi5YY99RItPPEXCRFHfW9iSroVCKVksGJCk/UVIKi3M8WjhjBjPN1je7Ryj1UcchqtMqDjxaVBmQMXfPIxuaqE8BSRM2hmFptuBBYMh4IEn/SdZ3q/RSaYRXK+mCYWRC+780LU9Md0xcPg/1HQc9H/GLKzDdBIEgNSBNs+HFzHwSCM8/BI0afiDbmIr0xcCQGIBx8Ke4f2/66wvT2WVUlu0x3gQoubh4sYyIv5MnImRcqvSUl0dGKgsSIK/UBLBSQ0yC2RwNQNOr/AIgLL/yihnAJNQi0EESQhOWY2iPHkTEDF9P/ADViqc3AqFxBU90AgjucsYJiFPEacHrFCnF7FCCwsBWccBqYjGWEyMqIPEqN91va1HFQPVDATkGJMeUS+cAQMcnBycZvEfVtrhyW6rP6X+obmoj0hKNaPTUmLAuTGGkEAsAbY47fm5SrlaprG56TNYhtBAkSxi0taIIwR47QI0u2dX1xeGSAWUy6jBiB9Iuke1gbgwEjnXVHbblSt6gpee0DILGR7gSMkNPu+wxOUS1zExOpO6HUB6RdWQysrFNyxJBjuOGPJJyBH99T1fbsu3tpA4tHbyVBF0eTI8cnI5OcFR39I305KMsC4he6QAfTgmWgkhQc9sAca3vROsU9wgtZbwouWZzJBK/1LMwwwQNWJ1LGY2yXrhTNwBED3AR9ucfEae/higxd6rBrbbVJxcSQSYImBasE/J+NPjSByVBMnJAn9R++qXXOt09utzSxPtRMu5HIUA8/+R8jXTl5U3r66aaYIrbe1+tVCC7J8ADkmSFAj9hP21lOvU6m5qKjj01RWIFrk5YAksvHtHcMZYT88DePuqo9Wm9ClIYpUZS0yYLUicU8ATaCCZnIh0lMBCpAZR7AoYCRbMGkWKrHz5JOJxyt7H738MC1C1QlhFzVB/UKhU2nEFgUCwTJPMjV3pHUqlEEWEKrFXvBRgBEWM93bJOBEECNaOrUVWWxBIKkKysYUPLEMpYMRe0EDluc6zfW6rCrQqJVhB2wHZCAuCykm0vAErjgiDyobzp9XtVrapDAGb7hkA8FyR+w01Rp1896P1hVmm1R9uJERewBZysSzuqm4EksqYMx51stjvTbBSoYxdYwB+/fnP3n99Ay0a5Vp11oDRo0aA0aNGgrbqvaPA+7GB/eDrKdT6kxewMWaLvUokkIZhFi1h3ccEkg+QNaXf7tlhUQ1HYGBIAAEZcngSfuftrGdUrinuKlas9NXEKWV6iKAEm2GwzC8ZBEhj7Ygg42W27PZPHabwoCqAoc1AGbyYCgScjM6y/4pNRQe2lTXuN0GSwVisKrElroaScYnIgt+i7wMiMQsszFQrAMzIzCWplVAhhMyTgTrzd7NGCLCrFKCym4hWUlib0jN0Se4k8RnRWeoNdSRXangNTUL8ioELMtxmSUM5iW4kasttAGIphQFa6oJALjBHqf/cBIIc+4ETgyKPVNuzBHtZarem7whtSCrLwQGiCO5jGYGdW+m9YBqGmuQpKhgJDL2hipOO12CACe0CZ8EaSvu2FjVbIFPM9pIBFw92DabrTI7T+o9qIyqIctBH80ALJEdhFz3+BB58eNJKG8AKrcQoUN2yRCyUdVOUBtYEDxA8Tp10rcwhUBGJPaVEAGSphkAtYkeCTn75Kq9Y6EK0OyVzgyQVWJkRLBamTH9hyCRrBfiffVNqVpp/EU6jA97tebBEFGBYSTj7AcCdfVPTZ2CssMMfzbiF+qcSyTxcMEcCM0eu9NpVKfpFdsyk4JWGBX3hSJ/MxmCD86xtEzGobMVq1vE2jb4YPJ5J5PJJ+5OSdequtB+LukLt3VktCMbRDSDAwQpAKDwRwCI+dJRrycsWrbUvuuDfHnxRasfgbWu9Jr6TsjfKkifs0cqfI+51rF/EK1KQdiFIMlTBUMpOB+WZzMSfjHjWS1GtITPn/f9tbMPImnxLm53iq8mYtX4n6nx6zRJBNN7kJIKgKGJJIuJa6Jz9JyfnV3bdY2tQqrmtSa6fVMIbiIJNWmxZRaBJw0KBdERmxT1G6Em1AXc4CqJMyOfAEkZ1sryr2npyZfC8fHTc2mH03+IrIjf8y/FwBKkhSpyWifAwGJFwMkap9E6Sz1fWrOKtMKQKlQ+oGN2FDPUJLxJAAxj5zx+B/wnWpU76tV6ZvwizYoIE3hl7ZPyCBGttuNkVZL1BIzeFa6Z7YqIqqMYhgoM8nJPfE7h8vesVtMRO0R3tOn22olgttYooJiVEKxUfORdHg+a38SyuYVZaTKQePoUvUkgAg4UDA4mddu5WcVBLTCkEkEsWl1EAlsnJkBQI8o99Vc5VghXjIBa5mwWgspAzOTLPjIisU+y3gqP6jE2VKbJbj1AsKGn4AbtJPDKYm/Sv8AEQL1KUsFa+WA9pLJUSWkRKmm6z5U+eNXq27WmlVVVZhgKYxFpUJwDwCCTEiYyROqvRGWqz1qgW5nFRV7SWYrfgtCmQTxHtY+ToNBQ2quO4NhYAXuJVqlQMSP/qLn/NAPyNM+jdQZT6dX1GyQkqaZIE8hjBwJ5nPtGoaLBUUCyAIIYM1qMYE4WIgi1iItjxqtVailZSwl1pyXdrVdFaTTa9rCbWuVmOcmcToja0qt3gj9RGpdL6S06eVYIv8ATcLf2E9v7Y1eRpE6DrRo0aA0aNGgX76mVDOrBcCTIGFBgSykDk6+X/iSpNX07z6NSt3hz3qGX1AFEE0yaghhAPeBwBr6XvqwVh28ZvcMVX9IGD/+v66+d/ih13FWsKVRWqAoJWFLMLLRbdLWkmD4zPtBIddKZqe4qkugVsgFvTLgiDBAbCtcYEZec3ADQLuQxpp2BoNQ2CIgMoLep7VHt49w4wYznQ1tdmqSrsQ4JCk224UEtIxAMQZJz8OaVRlkQisBbAgy3glvIAjJHMz8aKi3e3Wop70IAN0CrJD4Bdg0MWMkArnMCNIepdCCBArSykTaSGJBBAuJCr2iRmMKRkg606b0OlJyS16qQcRdhrjLBSQQI8DIE4Gqb0paUDGFJBY0090EMbVABJzOSBPkgGjOUupkOocAF2XPhRkuDEgBv1j7Y1eO1ETSNNiHKoMVKcVGYswB7WIbhge1g6ycg1+odMtqICQIkn3dzAiI7pZ5nJbH2kzX6bVen+SVvUMW7gLmFQlmlJK23yFyDIEcQxGk2VyVQlSlcFQEFw9YsxyO4i9XtkM5UD2Yxl1uN7AYhY4L2hblAkWutrAkGMlSbSYiNZPa72iqWi1lGBfSRzcrASVp2w+VkjwVPbMHnrP4jo0kUVSxkShUMUYYwB7QRJMMSQY5GpPx8sq1m06jtQ/+KW+mnTp2n1QGPdLMAZU5jAuGIMEQfiPnI9S2DdILTF2ew2wBkCYH66edZ6p/E13q9wDRAY3EYHnzmT9uNL2rG60AcAnPyY1518szeYiH1fG4UY8FZtaYmfz2rm7v98wYiY9g/b3TEZnUbiqQYmQ0+YgIuOM5nt851Zo7kkgRGJ8/1Eftxq2rRrXOSaz81ddONTPXdck/xVoipf3SEvc/UDaQbZn4j/Ua234A6ejO1bLOgZQpSaaAxIaPc0cwREjGsu9XtP6a2n/w83rulVfTVmogFCcAC0imCqiCQxLXc5bg51u49ovbenneVxZMOL1idxPbddPrMqsKQRwRLKv5bA4iCKakrkj2n9cRqPdb0FStRagWTPq07wIBgLKWliSAAWP7nGltbcl0f0ouEqoVrQpAOWAhQxwCo7lB5Mg6Vol4nFNHgWA+mrNPbNyqTABDW0xMQSwnXe+ZNN7vlaji0WKzKfTWFi4XMbmBUFWMJEhGiY0j6luVpy4eXERyAwKXnKQbiCD3EDGANXTvaaMoZQZlWCw1wI9yLjF1QrMe0NHI0kp0meqHP5jeqStJY7raYW+AMCBcCeRbJMjRFjbdONdyakd9RKhmIJZnOCeVNygxGAwgHnR7ekDYatP2saocAEiy0zJ4ILOv7fbUNBfy8SQEZGEwWLWOSkzcWUFhySSRjJ002tY0V9SpUYj05AFhUwoLKO24HEwTn55ACansyroSSzQouBmYLzdmZKMM/OeNQdXoqUtU0fUUsMkT5slZEe4ywyvdAM6lpCLoKKVIXsQoYYwpUhyGALAgGY+BxqNzXKEBw7gErD4aTJV1iCrKYDQCAQPFxBh+GgfSQ+lTkD6VVZgkSjLKsDGMjEfYnRIf21lfw/VYCmq0awDUldDUcArFoZWtYiBIOJ9xEY1qKIIGTJ+dBJo0aNAaNGjQJ+otUQyhkN9IHdMcyQQF+cffzGsqnS/+WWpQqqGppFQois/bLYKrCtDXQyE5Gt1X2ymCZkYwSP2wdYzfQiuat4UhgEpwVm9+6qhGfA+oAKPjAZvcb+lT7i03CDN2VFK5QDye5onmWOrO16RVDlmChQtxtWTUKGe11AVFPthvI+YOpvw50NjFVlLvJUFrzCMFBUoZRkYpMFozgznWnZEbtRZubM2lJIC1FiYBAl48nVCip0VV7kZnDMDTIqBi0glxJEJT5BtliJJ40q3avTqtLq1NWAplWQgMwyYamxi4wQWmFJkfTrKyozyq3GpTEE2sAlpHtZp+rJIIzqtWokFgKdQNBVWAJKqSMhnU01mOAImM4EAiXcB+4lqj4EinAJJEhjUAWTjCsB+uJhq9OZWSbQzzIIHAtAEAsSDg8kgDECdR7SpVudHMwWZmSFZjBkP6ZjyJaPq4ERpvRc+mSrK/abAikrkmSRdkZxcw88SBoEL9DQnCLPuLWAKSI4VIOM8OCZEkjVTqvRFq0zTJdX5RjeyKwLYtW6CVhY57mybdaHqDORTUKaq1BIgJgyQDBBpiABBunub3ai2u0uIapCBVIUMRCi4gdxJUloIBibQYCjmTG2VbTWYmHycU2XDAqw5U8jAOf+v7jXZpqckSf/Bkf663P4v6MtVFqJiqAFg4LywVFKxKckrI4mYmRheCQcEYI8gjwdeXmxWpO4faeP5tOTj9bdx3DwURIIxH68TP/XUsa8B17OueZme3qVrWnXw9jXe03L0ai1KfIOB4zIiDg88fOvNpQeqwSihdj8cD5JbgAa0XS+hrRKVK5vuYgESFtKqQUB8gSQTmVtjMa6cGG8zvqHkeS8hgrSaf6ld6Z1qo9BF3K3ktC2im0Zi22wqpAgRySYkQTqfc9Qa0qlL0wVe/FpACiATaCkyCO3LMv7sul01bChSWLk2QwYHtuIg3XAA44JBiCZbbLKAmmVCgsAoM3KGSouQeQQwHnXpw+OtO52y3T+lVVBaqwrM4ErcS10i0NcBhgBCk4/cyw2O0O2iq5c1EJJW7ATgIhPdhnBk+CeJADtLTTVQ6PIBXttuBAJD2mDcsnAHzGNQ9R6kAGDFFlT2uPhykJPukKCRmLlPnRi7pmxbQwFVENNYIzIBiTi8W2wc5PziU9ab0y9t6q1QVB5FoqfzAPaRYB8G8ED4Rqwar2tdTRAp9W5Wtkyt8QSIEXckEHM6vN0kKKjsNyQ6Qx/LLW2AAlLSDCqY4ccZ0FrbbxKYVSWJLFxcpEghchogCRd8Z1A7CoTSIpuJamUYWvaXhCjr3KsMDMEC0mRrmt0EehbSuhO31DgKuGK2hDC9xSAMQZOMKOjq1GqjkNcPUVXImmpYIqsWCdzlFu7oBN0kyNBrumo6VHU+rVWm0GAF9wUsywbnBPIGJB+DrX0XBGONI+i7YqCUYMDVckkdzSxkuZzHiRIgaeUxjQd6NGjQGjRo0FXf1bEukA+AfJ8Afc6zv4iJaiy1Uqrf29vspicuSp7owZPxMY0937MINoeDIBMGfFuDJ8Rj9dZPrlepU3Cly9NKQMeij1JJJFRajhCOAvaAR7syI0E2wp2BhRCIzQBUZkgY+lRMzjwLiZJGNWbgyrPqXGSDcUVu0sFtJMSgngwPIIx5t9kIZmYQFUX5QBT/MtAICgLGckEzOkm43dVtyxJBpopAIYrM1TMDIA9NCJU5WW5JAKZ7GorJgqeyncqr6bi5FNOGLk4H3+k/c683e2YkLUU10kGWVTacSILDE/SRieYgDsUVCqBZbLIbpWTdINySIn2zGQCDkTXSgqoGhTBJR7QWVWaYMiYU4xwP7aqEXUKK0qqVGWZUXHsZbVMh1ESBkiAPK826vUqwAeS9rEG1oDMZAN32nttAOJweTBvNop3NNrarLDFrFMSSJI5CFsyWiMGcat0fw0hBC1J9NPUwfWuZmcBS7m5gFVhEiLhoJEr2yQpuAkdxeCwIBZ3AE2z3MYA45jVanvnDoC4L5VQWAF3YZAAFwUSowTydZ2i1ZnKuzqA15DWkqxEfQ1jKDgEMSIERiPdz097xc5IEsQZGbgoKqQfpWccsTyRGgt9Q6kSWVDc17ioxulRJUfIWZtu8LOcSEG76A9RA5eagADFjHCAm6ZZ24HziIxrUdF6cZEC1mckg4yoqLaIObRnySWJ1dfbsZAa2FYWoIyFjJIyATEiPEcHWM1i0alnjyWx2i1Z1L5ivR9zx6YB4CsyySASQFEmRHmMZ1p6X4doUtsK9SzcswPZ6jqFzaxNMIDCmeSc4++mHUx6daZRVIZgqmQ/phn7iVEdrGI8oM6jr7ooalBAIHeHXJC3FFQEtcskFsSJduMa10wUr1DrzeR5GWNWt+nHRN1asW2QoXx3NEEonKxywE/pdEO2KVLgPTZVDLcGwptVgQcMPcpIEhgQfgHK0KKmvLqy2gOG7SJlWDFskcNN0AYtkZN3p+8qqzvUEpPY2EaFwyqoUZILnOO4ie2NbnDvbVbRKawqh0OHMkEK5YqwH9PMHwQw/eOnVq0xdeXdVCsAJF0kwFETIqDI/oETwaH8aKnpqvqXW8YvAA4P01B2kTMGCQTjXr1g5Z77gQVJhwCQuLSpaCpIPdMZIjzBZ3VQGy60yAWCkjKEe2RhwXLZ+4MaX71lCm1KZa4G14cCeFe09p/TJJYxqerUvBJUFlBSy0EFwArICojuyIgER7RpXviWZVqYBHaacvUOcBeyfbIPI4Og0+z2kCXRBy2ZRFMckN3M0QcxaMY0yRRMkOCwyWa26Ig9rA2jgROPvM0blRogeofENUcHGbmPtST8CfOTq6N8V7TUYKbRayy5vDQQwIiQpMNnBwMaC4UbklqYAAWe4lyzAznvMBApM86XdTVsgB6r0zcLnVTIH02OoEqTIIyCZI51LT6gqlEYBWIvUOSxM8rLGQQkEx8sIMZs7rbELBSmcMt5AaJBgWk/yyJBUecgRwDHpThgrCkUBGDKnHwSpn55+NNBrI/gyq4T0jVpm0kgBTLLd7h3YkzKwLWLCAIGtcug90aNGgNGjQdAp6oGBFjlMG7sZxHjC5DY5HwecRja1dn3I9QELcQgFOEZaYEsFqOCCGuBLhhgGMzrZdR3FUIzU1UYIWQSxPg49o5+fGNZLYxcXVSEqWUyapJYKhIi2PcZ4gBRkmQQAvu9IhUJqRyBEJBdVUwflibZGSGI4ELul7Cp6js7KVBUG5SInb0/8AF7u4rFoGScacrtu0BjJimrwYxBucxkmZAM9sY86XbPZFFZ5f0gxZEYraPy0DF3tkIIYcnEQONBIFZUpgwrtfcCOHYKCIIyAwEftHMmutUSOSGp3EMRPcBNsYJLASpjJBESNWd6Qo7rgLnqG4QbSTUCj/ABXQcTFgmJ1T3W3IsHmoGaeCpU0/3YAwDEQABwCRR1+H6bPuFJvUNSLK5gG8zlGQWsSuSHJPaMGDp91KvbT7/ezejcpZQ0qSkxmJPjOTHjWa2dPcjtZKZUwrXNgilcxU4FsZF2eRkzjrrvVzi/sQYYMKyJJgTJgN5EHHmeNQUd7t/RqMa0BJ7J7QyBCDekCxAb5WW4TzJ0w2hJqkCAFCgSJBHprGZn6oB8QvN2qOzoUnhvUapTFS9ie8qxva1u9iF7jhrpJHEgm/S6Rt3xabXGAAZItkWhIVYGBMtg+NUS0HAw5SxbRDHlmAQKQRDkvHdjMCJk6kekb0B7T2sqKZOCxJqkSQouA/zNjxMu86SAqLTwVE+mGBaVablum7iIJH0nBA1Ps9mSvoqTYqqveILBQCwgcAqVAB8XDQZ/rW3UL6lQhlousAmBDMUtWOe025mSD+hQbymKe5klWqMMnuQQBYLjMT6isSYkXceNbZqKFsqC3Y92Abi5gKSJAZufi/74x/W6bfxEWVLWtwQsYzNNpKl7VFwnOfvoJ+mbK+vVa+bmpDwQ3abpblVLPGP6h4nTRunL3rahvDkKc2hgs3ngILIMYPyLo1H03ZKSzqKgLEXdroGlYHa3aGNQK3k9x/XV+lQhmZjcr1DWVQZAUrTQ5JiLb2xx6k/J0C+l0xmF1RVNwkhZyi8I48SrA/eWnAgRv01SCGUAWgkD+swQomSsFVPnn407r1nDEovttQEuqjyQGBm5hIMjPdxzqom1qwWX07w4LqO6MWz3sGJKtAnyAIPOgXUdopekyMyt6iuwi65u4WhlMBmKESDBMZF06afiDbEJUN7eo5CKgUqtoAbv5Zc3HtIYx8DFal04qiWOPToBb0wrMbmIDCoO2OACCe6R4mfcb5a1GbGNVMKrK7kLeQzJehyVCZtgd2RqCzsEZqjFTDQQeIF3tAH1RDEni525zqxtXDx7TBDqZPuhkSCR3lgrZMAgTGQdKthWd0QyASwqWzcTDS5Zvm0hQZwf20wq1qd1JWNi06gI+YWk4Enn2yZ+LfEaCt1cU6X5jH/mO0h1ps1ousqdyqQIlsfZf3ebRQ1zWMskLJUK4ZmqMSARM9yQDyIkcjSnqVSyhVuR5qX01tBMW1Knp+JzIzmdONnu4uUhlhiUDLJKIqFlMGMEkAD+n7aBZ07dn1GR19SmHuuBUNc8OrKshl/mC4gkcmedbOiccR9jrH0Nqw3gcFWrNTsqK5ENSBYApB7ZsA48mZgRrttUuWePBB5BHg6CbRo0aA0aNGgVdU3dNVZnqKqqJi5ZJH2bH7H99Y/Z0keWUioyl2VVVgLirIwckASQxIOCSSYzrWdXQMypCEjuNwkAcCY58wvmDxGsj03ZCkxsUqgdzTBulo7b6glZJa9oMASsQANA62laVUrJ7iL27oAYpgjksFEfMAnXTbbsd/TkyKaSfaLlAUKuFUYnuJMGfgQ1KtqWsbjfTCAQB9jgYUHPnCedcNtVkLTE4lqnqfmBcyAYhAROQwPP66o7RDSMSrVLReZEl27VLsQSRM2gAz8Y1ItA+laFDXABEWozAFRBYuVUp9/J/Xm2y00UKoGCG7WAI/pIzMcAfbjXG8o2MXhZjkiw5BAAYd5P6E8j5wHlMqptVZlgxUlH5MOywSZyCf8vzql1KgtWiyj1bBh2YFWN4h/wCZBDRHdmAQBrrb7ktUCTKqWuDSxlSAGkt2SRAEk5PMSOGpxaCHGAKa24ViRK3UgGElZluZnMRoEe723pk1FASmIsZ3g3fT3Nk9wIiGU+Psx2O8uQIZnk9kyV/9GCFAXIIGe399Q9dRW2tVzCu1MsAwDGmyED3EYCsMg/f41X/DVFuxndrSSHWJWclWAWIlmLcWwR55DUBVIHpuad1oJKe8kGC5Pd9MczONd04/LULNpEd5MMJEAnxHgxP2jSoVrKdgVbbHciIxT/wj2tzBHlMfZutdoqw1w4Ee4MMMPseP3zmcBUakIR1Kuyljb5qB/YXHgh8z4tPGsf8AiGmq1wouKvCLCkguAFU/AI9pBiAhnnWvqLBSVMipmRKZYSVwYBaTg3Cc8Rr51vqpbqDrMEKEVzcCSig92MgWkycnjiJaGo6ZVLqGtdRcwIicvyAEnKEYMf8Aux6fs7VqXMGVnWww0oPSRWUJAJ7kLkH5kzqptaipaBKl0Nlwypgfy15uLEGSJMHwdXxXGKYiymQvaWMSItJUgAgDIk+TOglrwks1qkqWOYInMFuFkjLDJtOBGk3U+oBVCqyscibSJuMEAhGtH3uHzIjVvqVaUYQ8moSGMGGM+ndBwsjCnPGBGUuw3PqVLqeERhc5Ilj2i2GHBuGD5EzxqCfYbTcO5MMVMEVA6TKSgYBWBcAYkiTMgjB1aT8OrcCWY1WuANNmUP3fmXrdOIAyY7VEyYLRSacAqDcTNjWuWAg3NfmDGBMcavuALTJW5iCASSxVSYLmIi3JHNsToFm16TSX1BTNO6oSsB4BgHntYFvAU+BGYOp9xskycSIYo9/IvDMrRwQwF8EYE6n3G6Bm5rxgikBTtAgESXBuxHkTPjXSdQCVBdNjlfTheL8RmCvcII+6xzGgr06qqCzXEBbmxgtTUGWEGCVC5U5Ij413tWu496tIzmGt9Un7i5x8AkfbXpa4wQSwtBu5BQyCwkB1kSGBMG6NVw3CpFx/NLRm16lZlgfYwSD4nzoPKADVqaQym6oWfAIdyXCi7MKxHaRnsIkTrUbS6BeAGIEkcTjWHNVfWokho4UMyWw9wQFTPAcLk90AR5Gz2FYEAemUb6hbABBz3RB+RGgYaNGjQeE6hqbkDRXpTqhU2h+8/M/+P940HT70AyBmM/txj9zrAdf2TGorM5UelayyO5QhW2Yki7vOfB51vP4U/P8Av/tqpV2QY9wx5+/2MYjA51RnmEvUpzBY2sBEg254FwayJYsAAwgeNMDuFIEAKQwZ5+mVWAR8yyjIwBPMalrdBUsWAyeZLAMAALWXI4wGicTzzV/4TUAJQ3i6+xzBDA8Ej3ARjJ8GTGQmpXBTcFYyGCglSRcsuTJPHFxMYOOBHYsAKoLljcygqCVMYJ7ioZgCR/SZ5zwNi9NJKljcC4ViAFDAyBapPweSJwTEa82u4LXJa9rH8tQFkJgFSbrVGOJmGIjE6D3dMwYswHa4IUGBHd6TMZzJB58sp8amJgIhMqVABKgiQDaCDOCoAmfGI1BWoVHR1ekxlWDS1quxNMAi7KAAExBjgTxrit07cVZVraYb3lTJPOVk9oC45JI/p5ALPxDvx6TJTID1IUjk0wwhyy8wZKngkkZ+I+lbYBGCqVRpVkAJucKItIOBbJAJ4tjONMF/B4lpdisyAe6BnGcgSxOP6jnwLX/y20BDUFqgWgqZBCkcq4lSPHPiY0He2qS5khuwAzmbwwlLgLZsyuRn+8dCr7i8BjIUxcZS36lEgT8yB9uNSU+k1mw3pG6DEXQfPuGVODbAIImdWR0ANPqO7gG5QYFpzkMoDYkiCSY/voFfVdwqrm6WudQslSDJMiIAIwZwScG46SVukGnSXcFSKimrUAkmOxmRJzgMC/8AprdUelKhkLkmWOP0/wBxrvcbC9SrcER9xg5H6T/poMztdxCKVqqLQzQ1yeIVWnJlmuPzbxnXm4ZlFQmqpqZsW5VtVaZAUAeXB/a8ZxGnr9HkKQbHWWUwDF3uUg8qeIP2gyAdKP8Ag1ZSwe0IWuBAY8tNpCWlROZg5JJEGNBV3FdTcckFYBgxDgSQIgknPmS2YgkVuj1/cSopLTYC0hYEgEFbfqIM/wD5jzqd+hVWljSLkOTIcdxyJ77YAuMKMSZB+arfhrdKTUJFyMrKLu0kKBLWiTBj4wMfOoNJsXFxCiAqWA5vJFpPcRj3jjz51zQqEFDyVvCICQCQV9swJUBxnmGPkws29f8AKBrBqfYGIIMIyhC5UrddDXEkEyDOYJF2k/qAWESygocdiISA/PJuJH2ifOgsVaqUgRBAIQDvCnud/TEGCrXkqB9gJ15WdiHcuxQBQe0ZXAe5SpIIFxIxIb7DUNWj6hJtkMKdRQSFYtTKsImQAsARGSW8a43LZUObDLWy1plmEA90PkkRDA9vydUd1WaxmuZQSoIBuzf6bTJ7lIjOPJwTorVWN0NDStyhQuWZkDGSxNomMxEHMzrz03AHbhaYuDdvbmVeZV8k4xkn9dQrQq1l/lQrLD1C2be25XxLE2wQs/twIO9ru/U3ApgSt81DiGvV0KR4tVCZmccd062WxchFDZIwT8xif3if30t6R0oKiSCCDcBjHbaJjzGT92Om609BKGGutRqmu9B7o0aNB5GvLBo0aDn0h8aPRGvNGg8NAa5bb690aDw7YaP4Ya90aAO2Hzrz+FGvdGg9G3HxrsUxo0aAFMfGj0x8aNGgDSHxrg0Br3RoPP4cf7++uRtRo0aCKp05SCCBBMxHnVTc/h6i4AdFcCYukkTEwZmCQD+w+NGjQeUvw9TAVYBVPaGVTH6QBjU9DolFCxWmil/dA5mJn9Y4+w0aNBL/AMMpyDaDHE5jxieNWlpgaNGg6A17o0aA0aNGg//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5" name="Obraz 4"/>
          <p:cNvPicPr>
            <a:picLocks noChangeAspect="1"/>
          </p:cNvPicPr>
          <p:nvPr/>
        </p:nvPicPr>
        <p:blipFill>
          <a:blip r:embed="rId3" cstate="print"/>
          <a:stretch>
            <a:fillRect/>
          </a:stretch>
        </p:blipFill>
        <p:spPr>
          <a:xfrm>
            <a:off x="420938" y="410135"/>
            <a:ext cx="2219325" cy="2057400"/>
          </a:xfrm>
          <a:prstGeom prst="rect">
            <a:avLst/>
          </a:prstGeom>
        </p:spPr>
      </p:pic>
      <p:pic>
        <p:nvPicPr>
          <p:cNvPr id="6" name="Obraz 5"/>
          <p:cNvPicPr>
            <a:picLocks noChangeAspect="1"/>
          </p:cNvPicPr>
          <p:nvPr/>
        </p:nvPicPr>
        <p:blipFill>
          <a:blip r:embed="rId4" cstate="print"/>
          <a:stretch>
            <a:fillRect/>
          </a:stretch>
        </p:blipFill>
        <p:spPr>
          <a:xfrm>
            <a:off x="8352558" y="868506"/>
            <a:ext cx="2324100" cy="1962150"/>
          </a:xfrm>
          <a:prstGeom prst="rect">
            <a:avLst/>
          </a:prstGeom>
        </p:spPr>
      </p:pic>
      <p:sp>
        <p:nvSpPr>
          <p:cNvPr id="7" name="Prostokąt 6"/>
          <p:cNvSpPr/>
          <p:nvPr/>
        </p:nvSpPr>
        <p:spPr>
          <a:xfrm>
            <a:off x="2078121" y="2467535"/>
            <a:ext cx="6096000" cy="3416320"/>
          </a:xfrm>
          <a:prstGeom prst="rect">
            <a:avLst/>
          </a:prstGeom>
        </p:spPr>
        <p:txBody>
          <a:bodyPr>
            <a:spAutoFit/>
          </a:bodyPr>
          <a:lstStyle/>
          <a:p>
            <a:pPr algn="ctr">
              <a:lnSpc>
                <a:spcPct val="150000"/>
              </a:lnSpc>
            </a:pPr>
            <a:r>
              <a:rPr lang="pl-PL" dirty="0"/>
              <a:t>Na północy Anglii </a:t>
            </a:r>
            <a:r>
              <a:rPr lang="pl-PL" dirty="0" err="1"/>
              <a:t>Całuśny</a:t>
            </a:r>
            <a:r>
              <a:rPr lang="pl-PL" dirty="0"/>
              <a:t> Piątek zwany był </a:t>
            </a:r>
            <a:r>
              <a:rPr lang="pl-PL" dirty="0" err="1"/>
              <a:t>Nippy</a:t>
            </a:r>
            <a:r>
              <a:rPr lang="pl-PL" dirty="0"/>
              <a:t> </a:t>
            </a:r>
            <a:r>
              <a:rPr lang="pl-PL" dirty="0" err="1"/>
              <a:t>Hug</a:t>
            </a:r>
            <a:r>
              <a:rPr lang="pl-PL" dirty="0"/>
              <a:t> Day </a:t>
            </a:r>
            <a:br>
              <a:rPr lang="pl-PL" dirty="0"/>
            </a:br>
            <a:r>
              <a:rPr lang="pl-PL" dirty="0"/>
              <a:t>i rządził się nieco innymi prawami. Chłopiec musiał najpierw zapytać wybrankę, czy może ją pocałować. Odpowiedź była obwarowana konsekwencjami. Jeśli dziewczyna się zgodziła, wtedy musiała poddać się całusowi młodzieńca. Jeśli jednak odmówiła, czekały ją drobne nieprzyjemności - według tradycji, chłopiec był uprawniony do podszczypywania w pupę dziewczynę, która odrzuciła jego prośbę.</a:t>
            </a:r>
          </a:p>
        </p:txBody>
      </p:sp>
    </p:spTree>
    <p:extLst>
      <p:ext uri="{BB962C8B-B14F-4D97-AF65-F5344CB8AC3E}">
        <p14:creationId xmlns:p14="http://schemas.microsoft.com/office/powerpoint/2010/main" xmlns="" val="54503042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17161" y="2413061"/>
            <a:ext cx="1377300" cy="369332"/>
          </a:xfrm>
          <a:prstGeom prst="rect">
            <a:avLst/>
          </a:prstGeom>
        </p:spPr>
        <p:txBody>
          <a:bodyPr wrap="none">
            <a:spAutoFit/>
          </a:bodyPr>
          <a:lstStyle/>
          <a:p>
            <a:r>
              <a:rPr lang="pl-PL" b="1" dirty="0">
                <a:solidFill>
                  <a:srgbClr val="252525"/>
                </a:solidFill>
                <a:latin typeface="Arial" panose="020B0604020202020204" pitchFamily="34" charset="0"/>
              </a:rPr>
              <a:t>Kupidyn - </a:t>
            </a:r>
            <a:r>
              <a:rPr lang="pl-PL" dirty="0">
                <a:solidFill>
                  <a:srgbClr val="252525"/>
                </a:solidFill>
                <a:latin typeface="Arial" panose="020B0604020202020204" pitchFamily="34" charset="0"/>
              </a:rPr>
              <a:t> </a:t>
            </a:r>
            <a:endParaRPr lang="pl-PL" dirty="0"/>
          </a:p>
        </p:txBody>
      </p:sp>
      <p:sp>
        <p:nvSpPr>
          <p:cNvPr id="4" name="Prostokąt 3"/>
          <p:cNvSpPr/>
          <p:nvPr/>
        </p:nvSpPr>
        <p:spPr>
          <a:xfrm>
            <a:off x="2058503" y="2413061"/>
            <a:ext cx="4521302" cy="369332"/>
          </a:xfrm>
          <a:prstGeom prst="rect">
            <a:avLst/>
          </a:prstGeom>
        </p:spPr>
        <p:txBody>
          <a:bodyPr wrap="none">
            <a:spAutoFit/>
          </a:bodyPr>
          <a:lstStyle/>
          <a:p>
            <a:r>
              <a:rPr lang="pl-PL" dirty="0"/>
              <a:t>w mitologii rzymskiej bóg i uosobienie miłości.</a:t>
            </a:r>
          </a:p>
        </p:txBody>
      </p:sp>
      <p:sp>
        <p:nvSpPr>
          <p:cNvPr id="5" name="Prostokąt 4"/>
          <p:cNvSpPr/>
          <p:nvPr/>
        </p:nvSpPr>
        <p:spPr>
          <a:xfrm>
            <a:off x="6485546" y="2413061"/>
            <a:ext cx="5296643" cy="369332"/>
          </a:xfrm>
          <a:prstGeom prst="rect">
            <a:avLst/>
          </a:prstGeom>
        </p:spPr>
        <p:txBody>
          <a:bodyPr wrap="none">
            <a:spAutoFit/>
          </a:bodyPr>
          <a:lstStyle/>
          <a:p>
            <a:r>
              <a:rPr lang="pl-PL" dirty="0"/>
              <a:t>Uchodził za syna bogini Wenus (Wenery) i boga Marsa.</a:t>
            </a:r>
          </a:p>
        </p:txBody>
      </p:sp>
      <p:sp>
        <p:nvSpPr>
          <p:cNvPr id="6" name="Prostokąt 5"/>
          <p:cNvSpPr/>
          <p:nvPr/>
        </p:nvSpPr>
        <p:spPr>
          <a:xfrm>
            <a:off x="917161" y="2782393"/>
            <a:ext cx="3457806" cy="369332"/>
          </a:xfrm>
          <a:prstGeom prst="rect">
            <a:avLst/>
          </a:prstGeom>
        </p:spPr>
        <p:txBody>
          <a:bodyPr wrap="none">
            <a:spAutoFit/>
          </a:bodyPr>
          <a:lstStyle/>
          <a:p>
            <a:r>
              <a:rPr lang="pl-PL" dirty="0"/>
              <a:t>Był utożsamiany z greckim Erosem.</a:t>
            </a:r>
          </a:p>
        </p:txBody>
      </p:sp>
      <p:sp>
        <p:nvSpPr>
          <p:cNvPr id="8" name="Prostokąt 7"/>
          <p:cNvSpPr/>
          <p:nvPr/>
        </p:nvSpPr>
        <p:spPr>
          <a:xfrm>
            <a:off x="4215149" y="2782393"/>
            <a:ext cx="5798319" cy="369332"/>
          </a:xfrm>
          <a:prstGeom prst="rect">
            <a:avLst/>
          </a:prstGeom>
        </p:spPr>
        <p:txBody>
          <a:bodyPr wrap="none">
            <a:spAutoFit/>
          </a:bodyPr>
          <a:lstStyle/>
          <a:p>
            <a:r>
              <a:rPr lang="pl-PL" dirty="0"/>
              <a:t>W sztuce przedstawiany jest jako młody mężczyzna lub nagi </a:t>
            </a:r>
          </a:p>
        </p:txBody>
      </p:sp>
      <p:sp>
        <p:nvSpPr>
          <p:cNvPr id="9" name="Prostokąt 8"/>
          <p:cNvSpPr/>
          <p:nvPr/>
        </p:nvSpPr>
        <p:spPr>
          <a:xfrm>
            <a:off x="9709202" y="2782393"/>
            <a:ext cx="2377254" cy="369332"/>
          </a:xfrm>
          <a:prstGeom prst="rect">
            <a:avLst/>
          </a:prstGeom>
        </p:spPr>
        <p:txBody>
          <a:bodyPr wrap="none">
            <a:spAutoFit/>
          </a:bodyPr>
          <a:lstStyle/>
          <a:p>
            <a:r>
              <a:rPr lang="pl-PL" dirty="0"/>
              <a:t> chłopiec ze skrzydłami </a:t>
            </a:r>
          </a:p>
        </p:txBody>
      </p:sp>
      <p:sp>
        <p:nvSpPr>
          <p:cNvPr id="10" name="Prostokąt 9"/>
          <p:cNvSpPr/>
          <p:nvPr/>
        </p:nvSpPr>
        <p:spPr>
          <a:xfrm>
            <a:off x="882104" y="3067689"/>
            <a:ext cx="4487319" cy="507831"/>
          </a:xfrm>
          <a:prstGeom prst="rect">
            <a:avLst/>
          </a:prstGeom>
        </p:spPr>
        <p:txBody>
          <a:bodyPr wrap="none">
            <a:spAutoFit/>
          </a:bodyPr>
          <a:lstStyle/>
          <a:p>
            <a:pPr>
              <a:lnSpc>
                <a:spcPct val="150000"/>
              </a:lnSpc>
            </a:pPr>
            <a:r>
              <a:rPr lang="pl-PL" dirty="0"/>
              <a:t> u ramion, z łukiem i kołczanem pełnym strzał.</a:t>
            </a:r>
          </a:p>
        </p:txBody>
      </p:sp>
      <p:pic>
        <p:nvPicPr>
          <p:cNvPr id="11" name="Obraz 10"/>
          <p:cNvPicPr>
            <a:picLocks noChangeAspect="1"/>
          </p:cNvPicPr>
          <p:nvPr/>
        </p:nvPicPr>
        <p:blipFill>
          <a:blip r:embed="rId2" cstate="print"/>
          <a:stretch>
            <a:fillRect/>
          </a:stretch>
        </p:blipFill>
        <p:spPr>
          <a:xfrm>
            <a:off x="488788" y="3998334"/>
            <a:ext cx="1943100" cy="2352675"/>
          </a:xfrm>
          <a:prstGeom prst="rect">
            <a:avLst/>
          </a:prstGeom>
        </p:spPr>
      </p:pic>
      <p:pic>
        <p:nvPicPr>
          <p:cNvPr id="12" name="Obraz 11"/>
          <p:cNvPicPr>
            <a:picLocks noChangeAspect="1"/>
          </p:cNvPicPr>
          <p:nvPr/>
        </p:nvPicPr>
        <p:blipFill>
          <a:blip r:embed="rId3" cstate="print"/>
          <a:stretch>
            <a:fillRect/>
          </a:stretch>
        </p:blipFill>
        <p:spPr>
          <a:xfrm>
            <a:off x="9888179" y="138729"/>
            <a:ext cx="2019300" cy="1905000"/>
          </a:xfrm>
          <a:prstGeom prst="rect">
            <a:avLst/>
          </a:prstGeom>
        </p:spPr>
      </p:pic>
      <p:pic>
        <p:nvPicPr>
          <p:cNvPr id="14" name="Obraz 13"/>
          <p:cNvPicPr>
            <a:picLocks noChangeAspect="1"/>
          </p:cNvPicPr>
          <p:nvPr/>
        </p:nvPicPr>
        <p:blipFill>
          <a:blip r:embed="rId4" cstate="print"/>
          <a:stretch>
            <a:fillRect/>
          </a:stretch>
        </p:blipFill>
        <p:spPr>
          <a:xfrm>
            <a:off x="3604468" y="738224"/>
            <a:ext cx="5762156" cy="706010"/>
          </a:xfrm>
          <a:prstGeom prst="rect">
            <a:avLst/>
          </a:prstGeom>
        </p:spPr>
      </p:pic>
    </p:spTree>
    <p:extLst>
      <p:ext uri="{BB962C8B-B14F-4D97-AF65-F5344CB8AC3E}">
        <p14:creationId xmlns:p14="http://schemas.microsoft.com/office/powerpoint/2010/main" xmlns="" val="301719744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91326" y="1840832"/>
            <a:ext cx="6009774" cy="4524315"/>
          </a:xfrm>
          <a:prstGeom prst="rect">
            <a:avLst/>
          </a:prstGeom>
        </p:spPr>
        <p:txBody>
          <a:bodyPr wrap="square">
            <a:spAutoFit/>
          </a:bodyPr>
          <a:lstStyle/>
          <a:p>
            <a:pPr algn="ctr"/>
            <a:r>
              <a:rPr lang="pl-PL" dirty="0"/>
              <a:t>Walenty z wykształcenia był lekarzem, z powołania duchownym. Żył w III wieku w Cesarstwie rzymskim za panowania Klaudiusza II Gockiego. Cesarz ten za namową swoich doradców zabronił młodym mężczyznom wchodzić </a:t>
            </a:r>
            <a:br>
              <a:rPr lang="pl-PL" dirty="0"/>
            </a:br>
            <a:r>
              <a:rPr lang="pl-PL" dirty="0"/>
              <a:t>w związki małżeńskie w wieku od 18 do 37 lat. Uważał on, że najlepszymi żołnierzami są legioniści niemający rodzin. Zakaz ten złamał biskup Walenty i błogosławił śluby młodych legionistów. Został za to wtrącony do więzienia, gdzie zakochał się w niewidomej córce swojego strażnika. Legenda mówi, że jego narzeczona pod wpływem tej miłości odzyskała wzrok. Gdy o tym dowiedział się cesarz, kazał zabić Walentego. </a:t>
            </a:r>
            <a:br>
              <a:rPr lang="pl-PL" dirty="0"/>
            </a:br>
            <a:r>
              <a:rPr lang="pl-PL" dirty="0"/>
              <a:t>W przeddzień egzekucji Walenty napisał list do swojej ukochanej, który podpisał: „Od Twojego Walentego”. Egzekucję wykonano 14 lutego 269.</a:t>
            </a:r>
          </a:p>
          <a:p>
            <a:endParaRPr lang="pl-PL" dirty="0"/>
          </a:p>
          <a:p>
            <a:endParaRPr lang="pl-PL" dirty="0"/>
          </a:p>
        </p:txBody>
      </p:sp>
      <p:sp>
        <p:nvSpPr>
          <p:cNvPr id="3" name="Prostokąt 2"/>
          <p:cNvSpPr/>
          <p:nvPr/>
        </p:nvSpPr>
        <p:spPr>
          <a:xfrm>
            <a:off x="3977970" y="675747"/>
            <a:ext cx="2802114" cy="685124"/>
          </a:xfrm>
          <a:prstGeom prst="rect">
            <a:avLst/>
          </a:prstGeom>
        </p:spPr>
        <p:txBody>
          <a:bodyPr wrap="none">
            <a:spAutoFit/>
          </a:bodyPr>
          <a:lstStyle/>
          <a:p>
            <a:pPr>
              <a:lnSpc>
                <a:spcPct val="107000"/>
              </a:lnSpc>
              <a:spcAft>
                <a:spcPts val="800"/>
              </a:spcAft>
            </a:pPr>
            <a:r>
              <a:rPr lang="pl-PL" sz="36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ŚW. WALENTY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Obraz 3"/>
          <p:cNvPicPr>
            <a:picLocks noChangeAspect="1"/>
          </p:cNvPicPr>
          <p:nvPr/>
        </p:nvPicPr>
        <p:blipFill>
          <a:blip r:embed="rId2" cstate="print"/>
          <a:stretch>
            <a:fillRect/>
          </a:stretch>
        </p:blipFill>
        <p:spPr>
          <a:xfrm>
            <a:off x="9988694" y="360218"/>
            <a:ext cx="1857375" cy="2438400"/>
          </a:xfrm>
          <a:prstGeom prst="rect">
            <a:avLst/>
          </a:prstGeom>
        </p:spPr>
      </p:pic>
      <p:pic>
        <p:nvPicPr>
          <p:cNvPr id="5" name="Obraz 4"/>
          <p:cNvPicPr>
            <a:picLocks noChangeAspect="1"/>
          </p:cNvPicPr>
          <p:nvPr/>
        </p:nvPicPr>
        <p:blipFill>
          <a:blip r:embed="rId3" cstate="print"/>
          <a:stretch>
            <a:fillRect/>
          </a:stretch>
        </p:blipFill>
        <p:spPr>
          <a:xfrm>
            <a:off x="0" y="5026636"/>
            <a:ext cx="2705100" cy="1685925"/>
          </a:xfrm>
          <a:prstGeom prst="rect">
            <a:avLst/>
          </a:prstGeom>
        </p:spPr>
      </p:pic>
    </p:spTree>
    <p:extLst>
      <p:ext uri="{BB962C8B-B14F-4D97-AF65-F5344CB8AC3E}">
        <p14:creationId xmlns:p14="http://schemas.microsoft.com/office/powerpoint/2010/main" xmlns="" val="249234786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F407F76-76CD-40D6-A4B1-11E874FA9041}"/>
              </a:ext>
            </a:extLst>
          </p:cNvPr>
          <p:cNvSpPr>
            <a:spLocks noGrp="1"/>
          </p:cNvSpPr>
          <p:nvPr>
            <p:ph type="title"/>
          </p:nvPr>
        </p:nvSpPr>
        <p:spPr>
          <a:xfrm>
            <a:off x="838200" y="2440416"/>
            <a:ext cx="10515600" cy="1325563"/>
          </a:xfrm>
        </p:spPr>
        <p:txBody>
          <a:bodyPr/>
          <a:lstStyle/>
          <a:p>
            <a:r>
              <a:rPr lang="pl-PL" b="1" dirty="0">
                <a:solidFill>
                  <a:srgbClr val="FF0000"/>
                </a:solidFill>
                <a:effectLst>
                  <a:outerShdw blurRad="38100" dist="38100" dir="2700000" algn="tl">
                    <a:srgbClr val="000000">
                      <a:alpha val="43137"/>
                    </a:srgbClr>
                  </a:outerShdw>
                </a:effectLst>
              </a:rPr>
              <a:t>Wesołego dnia świętego Walentego </a:t>
            </a:r>
            <a:br>
              <a:rPr lang="pl-PL" b="1" dirty="0">
                <a:solidFill>
                  <a:srgbClr val="FF0000"/>
                </a:solidFill>
                <a:effectLst>
                  <a:outerShdw blurRad="38100" dist="38100" dir="2700000" algn="tl">
                    <a:srgbClr val="000000">
                      <a:alpha val="43137"/>
                    </a:srgbClr>
                  </a:outerShdw>
                </a:effectLst>
              </a:rPr>
            </a:br>
            <a:r>
              <a:rPr lang="pl-PL" b="1" dirty="0">
                <a:solidFill>
                  <a:srgbClr val="FF0000"/>
                </a:solidFill>
                <a:effectLst>
                  <a:outerShdw blurRad="38100" dist="38100" dir="2700000" algn="tl">
                    <a:srgbClr val="000000">
                      <a:alpha val="43137"/>
                    </a:srgbClr>
                  </a:outerShdw>
                </a:effectLst>
              </a:rPr>
              <a:t>życzy klasa 8.</a:t>
            </a:r>
          </a:p>
        </p:txBody>
      </p:sp>
    </p:spTree>
    <p:extLst>
      <p:ext uri="{BB962C8B-B14F-4D97-AF65-F5344CB8AC3E}">
        <p14:creationId xmlns:p14="http://schemas.microsoft.com/office/powerpoint/2010/main" xmlns="" val="402490534"/>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377</Words>
  <Application>Microsoft Office PowerPoint</Application>
  <PresentationFormat>Niestandardowy</PresentationFormat>
  <Paragraphs>69</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Slajd 1</vt:lpstr>
      <vt:lpstr>Co to są w ogóle walentynki?</vt:lpstr>
      <vt:lpstr>Slajd 3</vt:lpstr>
      <vt:lpstr>Slajd 4</vt:lpstr>
      <vt:lpstr>Slajd 5</vt:lpstr>
      <vt:lpstr>Slajd 6</vt:lpstr>
      <vt:lpstr>Slajd 7</vt:lpstr>
      <vt:lpstr>Wesołego dnia świętego Walentego  życzy klasa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user</dc:creator>
  <cp:lastModifiedBy>Pancia</cp:lastModifiedBy>
  <cp:revision>11</cp:revision>
  <dcterms:created xsi:type="dcterms:W3CDTF">2015-01-09T07:04:43Z</dcterms:created>
  <dcterms:modified xsi:type="dcterms:W3CDTF">2021-02-13T12:47:47Z</dcterms:modified>
</cp:coreProperties>
</file>