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6A90-B4E6-4766-8384-EDB5D8312ED9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C87A-0B9C-42EB-A150-D6B9AAE84A7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6A90-B4E6-4766-8384-EDB5D8312ED9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C87A-0B9C-42EB-A150-D6B9AAE84A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6A90-B4E6-4766-8384-EDB5D8312ED9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C87A-0B9C-42EB-A150-D6B9AAE84A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6A90-B4E6-4766-8384-EDB5D8312ED9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C87A-0B9C-42EB-A150-D6B9AAE84A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6A90-B4E6-4766-8384-EDB5D8312ED9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83C87A-0B9C-42EB-A150-D6B9AAE84A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6A90-B4E6-4766-8384-EDB5D8312ED9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C87A-0B9C-42EB-A150-D6B9AAE84A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6A90-B4E6-4766-8384-EDB5D8312ED9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C87A-0B9C-42EB-A150-D6B9AAE84A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6A90-B4E6-4766-8384-EDB5D8312ED9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C87A-0B9C-42EB-A150-D6B9AAE84A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6A90-B4E6-4766-8384-EDB5D8312ED9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C87A-0B9C-42EB-A150-D6B9AAE84A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6A90-B4E6-4766-8384-EDB5D8312ED9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C87A-0B9C-42EB-A150-D6B9AAE84A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6A90-B4E6-4766-8384-EDB5D8312ED9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C87A-0B9C-42EB-A150-D6B9AAE84A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836A90-B4E6-4766-8384-EDB5D8312ED9}" type="datetimeFigureOut">
              <a:rPr lang="pl-PL" smtClean="0"/>
              <a:pPr/>
              <a:t>19.02.2021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83C87A-0B9C-42EB-A150-D6B9AAE84A7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ncia\OneDrive\Pulpit\B&#322;yskawiczne%20dzieje%20polszczyzny.%20Odcinek%204%20-%20Najstarsze%20zabytki%20pi&#347;miennictwa.mp4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2852936"/>
            <a:ext cx="8229600" cy="1828800"/>
          </a:xfrm>
        </p:spPr>
        <p:txBody>
          <a:bodyPr>
            <a:noAutofit/>
          </a:bodyPr>
          <a:lstStyle/>
          <a:p>
            <a:r>
              <a:rPr lang="pl-PL" sz="7200" dirty="0" smtClean="0">
                <a:solidFill>
                  <a:srgbClr val="FFFF00"/>
                </a:solidFill>
                <a:latin typeface="Algerian" pitchFamily="82" charset="0"/>
              </a:rPr>
              <a:t>Międzynarodowy Dzień Języka Ojczystego</a:t>
            </a:r>
            <a:endParaRPr lang="pl-PL" sz="7200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>
    <p:wedge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00B050"/>
                </a:solidFill>
                <a:latin typeface="Algerian" pitchFamily="82" charset="0"/>
              </a:rPr>
              <a:t>21 Lutego 2021 </a:t>
            </a:r>
            <a:r>
              <a:rPr lang="pl-PL" sz="5400" dirty="0" err="1" smtClean="0">
                <a:solidFill>
                  <a:srgbClr val="00B050"/>
                </a:solidFill>
                <a:latin typeface="Algerian" pitchFamily="82" charset="0"/>
              </a:rPr>
              <a:t>rokU</a:t>
            </a:r>
            <a:endParaRPr lang="pl-PL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700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pl-PL" b="1" dirty="0" smtClean="0"/>
              <a:t>     Międzynarodowy </a:t>
            </a:r>
            <a:r>
              <a:rPr lang="pl-PL" b="1" dirty="0"/>
              <a:t>Dzień Języka </a:t>
            </a:r>
            <a:r>
              <a:rPr lang="pl-PL" b="1" dirty="0" smtClean="0"/>
              <a:t>Ojczystego obchodzony </a:t>
            </a:r>
            <a:r>
              <a:rPr lang="pl-PL" b="1" dirty="0"/>
              <a:t>jest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>
                <a:solidFill>
                  <a:schemeClr val="bg1"/>
                </a:solidFill>
              </a:rPr>
              <a:t>21 </a:t>
            </a:r>
            <a:r>
              <a:rPr lang="pl-PL" b="1" dirty="0">
                <a:solidFill>
                  <a:schemeClr val="bg1"/>
                </a:solidFill>
              </a:rPr>
              <a:t>lutego</a:t>
            </a:r>
            <a:r>
              <a:rPr lang="pl-PL" b="1" dirty="0"/>
              <a:t>, począwszy od roku 2000. Proklamowany został na 30. sesji Konferencji Generalnej UNESCO w listopadzie 1999 r.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 </a:t>
            </a:r>
            <a:r>
              <a:rPr lang="pl-PL" b="1" dirty="0"/>
              <a:t>inicjatywy Bangladeszu. Główną ideą Dnia jest upowszechnianie wiedzy na temat bogactwa różnorodności językowej świata i jej znaczenia dla ochrony różnorodności kulturowej, a także dla zrównoważonego rozwoju społeczeństw i całej Planety. Dzień służy także promocji szeroko pojętej wielojęzyczności, a co za tym idzie – podkreśleniu roli nauki języków obcych w edukacji</a:t>
            </a:r>
            <a:r>
              <a:rPr lang="pl-PL" dirty="0"/>
              <a:t>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lgerian" pitchFamily="82" charset="0"/>
              </a:rPr>
              <a:t>Pierwsze znane zdanie w języku polskim</a:t>
            </a:r>
            <a:endParaRPr lang="pl-PL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709160"/>
          </a:xfrm>
        </p:spPr>
        <p:txBody>
          <a:bodyPr/>
          <a:lstStyle/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sz="4000" b="1" dirty="0" smtClean="0"/>
              <a:t>„</a:t>
            </a:r>
            <a:r>
              <a:rPr lang="pl-PL" sz="4000" b="1" dirty="0"/>
              <a:t>Daj, </a:t>
            </a:r>
            <a:r>
              <a:rPr lang="pl-PL" sz="4000" b="1" dirty="0" err="1"/>
              <a:t>ać</a:t>
            </a:r>
            <a:r>
              <a:rPr lang="pl-PL" sz="4000" b="1" dirty="0"/>
              <a:t> ja </a:t>
            </a:r>
            <a:r>
              <a:rPr lang="pl-PL" sz="4000" b="1" dirty="0" err="1"/>
              <a:t>pobruczę</a:t>
            </a:r>
            <a:r>
              <a:rPr lang="pl-PL" sz="4000" b="1" dirty="0"/>
              <a:t>, a ty </a:t>
            </a:r>
            <a:r>
              <a:rPr lang="pl-PL" sz="4000" b="1" dirty="0" err="1"/>
              <a:t>poczywaj</a:t>
            </a:r>
            <a:r>
              <a:rPr lang="pl-PL" sz="4000" b="1" dirty="0" smtClean="0"/>
              <a:t>”</a:t>
            </a:r>
            <a:br>
              <a:rPr lang="pl-PL" sz="4000" b="1" dirty="0" smtClean="0"/>
            </a:br>
            <a:endParaRPr lang="pl-PL" dirty="0"/>
          </a:p>
          <a:p>
            <a:pPr>
              <a:buNone/>
            </a:pPr>
            <a:r>
              <a:rPr lang="pl-PL" b="1" dirty="0" smtClean="0">
                <a:solidFill>
                  <a:srgbClr val="FFFF00"/>
                </a:solidFill>
              </a:rPr>
              <a:t>    To </a:t>
            </a:r>
            <a:r>
              <a:rPr lang="pl-PL" b="1" dirty="0">
                <a:solidFill>
                  <a:srgbClr val="FFFF00"/>
                </a:solidFill>
              </a:rPr>
              <a:t>najstarsze zapisane po polsku zdanie, przekazane przez XIII-wiecznego, niemieckiego z pochodzenia autora łacińskojęzycznej Księgi Henrykowskiej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288  L -0.125 0.288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Łamańce językowe… </a:t>
            </a: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4" name="Symbol zastępczy zawartości 3" descr="b31e6c9c611924063967987ca7003a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556792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pobierz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3522687" cy="3522687"/>
          </a:xfrm>
        </p:spPr>
      </p:pic>
      <p:pic>
        <p:nvPicPr>
          <p:cNvPr id="1026" name="Picture 2" descr="C:\Users\Pancia\OneDrive\Pulpit\Język polski - testy\kl. 5\5c8a4bdbe8ffd_o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01008"/>
            <a:ext cx="5340127" cy="3014588"/>
          </a:xfrm>
          <a:prstGeom prst="rect">
            <a:avLst/>
          </a:prstGeom>
          <a:noFill/>
        </p:spPr>
      </p:pic>
      <p:pic>
        <p:nvPicPr>
          <p:cNvPr id="1030" name="Picture 6" descr="C:\Users\Pancia\AppData\Local\Microsoft\Windows\INetCache\IE\S1HHXSN7\langpl-40px-Nuvola_apps_edu_miscellaneous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869160"/>
            <a:ext cx="995345" cy="995345"/>
          </a:xfrm>
          <a:prstGeom prst="rect">
            <a:avLst/>
          </a:prstGeom>
          <a:noFill/>
        </p:spPr>
      </p:pic>
      <p:pic>
        <p:nvPicPr>
          <p:cNvPr id="1031" name="Picture 7" descr="C:\Users\Pancia\AppData\Local\Microsoft\Windows\INetCache\IE\AZKF0S95\Question-Astonishment-Surprise-Question-Mark-Mark-42360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76672"/>
            <a:ext cx="2579056" cy="2329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FILMIK</a:t>
            </a:r>
            <a:endParaRPr lang="pl-PL" dirty="0"/>
          </a:p>
        </p:txBody>
      </p:sp>
      <p:pic>
        <p:nvPicPr>
          <p:cNvPr id="7" name="Obraz 6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1428750" cy="1428750"/>
          </a:xfrm>
          <a:prstGeom prst="rect">
            <a:avLst/>
          </a:prstGeom>
        </p:spPr>
      </p:pic>
      <p:pic>
        <p:nvPicPr>
          <p:cNvPr id="8" name="Obraz 7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428750" cy="1428750"/>
          </a:xfrm>
          <a:prstGeom prst="rect">
            <a:avLst/>
          </a:prstGeom>
        </p:spPr>
      </p:pic>
      <p:pic>
        <p:nvPicPr>
          <p:cNvPr id="10" name="Błyskawiczne dzieje polszczyzny. Odcinek 4 - Najstarsze zabytki piśmiennictw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8000" y="1668463"/>
            <a:ext cx="812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Grafika_do_artykulu_bledy_jezykow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204864"/>
            <a:ext cx="3625850" cy="4229100"/>
          </a:xfrm>
        </p:spPr>
      </p:pic>
      <p:pic>
        <p:nvPicPr>
          <p:cNvPr id="5" name="Obraz 4" descr="5349031a8a0d6_o_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76672"/>
            <a:ext cx="4464496" cy="2089150"/>
          </a:xfrm>
          <a:prstGeom prst="rect">
            <a:avLst/>
          </a:prstGeom>
        </p:spPr>
      </p:pic>
      <p:pic>
        <p:nvPicPr>
          <p:cNvPr id="8" name="Obraz 7" descr="C6Y8k6CWYAEeBV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836712"/>
            <a:ext cx="3810000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jezyk-polski-jest-a-e-bronmy-jezyka-polskie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484784"/>
            <a:ext cx="6795747" cy="4349278"/>
          </a:xfr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245</TotalTime>
  <Words>36</Words>
  <Application>Microsoft Office PowerPoint</Application>
  <PresentationFormat>Pokaz na ekranie (4:3)</PresentationFormat>
  <Paragraphs>9</Paragraphs>
  <Slides>8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Wierzchołek</vt:lpstr>
      <vt:lpstr>Międzynarodowy Dzień Języka Ojczystego</vt:lpstr>
      <vt:lpstr>21 Lutego 2021 rokU</vt:lpstr>
      <vt:lpstr>Pierwsze znane zdanie w języku polskim</vt:lpstr>
      <vt:lpstr>Łamańce językowe… </vt:lpstr>
      <vt:lpstr>Slajd 5</vt:lpstr>
      <vt:lpstr>FILMIK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Międzynarodowy Dzień Języka Ojczystego</dc:title>
  <dc:creator>Pancia</dc:creator>
  <cp:lastModifiedBy>Pancia</cp:lastModifiedBy>
  <cp:revision>27</cp:revision>
  <dcterms:created xsi:type="dcterms:W3CDTF">2021-02-19T08:36:47Z</dcterms:created>
  <dcterms:modified xsi:type="dcterms:W3CDTF">2021-02-19T12:45:35Z</dcterms:modified>
</cp:coreProperties>
</file>