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1" r:id="rId4"/>
    <p:sldId id="262" r:id="rId5"/>
    <p:sldId id="257" r:id="rId6"/>
    <p:sldId id="264" r:id="rId7"/>
    <p:sldId id="265" r:id="rId8"/>
    <p:sldId id="259" r:id="rId9"/>
    <p:sldId id="260" r:id="rId10"/>
    <p:sldId id="263"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92AF1D4B-8806-4049-8362-CD74918DD750}" type="datetimeFigureOut">
              <a:rPr lang="pl-PL" smtClean="0"/>
              <a:pPr/>
              <a:t>12.04.2021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38ADB6-95BF-47DF-9465-976213681FFC}"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2AF1D4B-8806-4049-8362-CD74918DD750}" type="datetimeFigureOut">
              <a:rPr lang="pl-PL" smtClean="0"/>
              <a:pPr/>
              <a:t>12.04.2021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38ADB6-95BF-47DF-9465-976213681FFC}"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2AF1D4B-8806-4049-8362-CD74918DD750}" type="datetimeFigureOut">
              <a:rPr lang="pl-PL" smtClean="0"/>
              <a:pPr/>
              <a:t>12.04.2021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38ADB6-95BF-47DF-9465-976213681FFC}"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2AF1D4B-8806-4049-8362-CD74918DD750}" type="datetimeFigureOut">
              <a:rPr lang="pl-PL" smtClean="0"/>
              <a:pPr/>
              <a:t>12.04.2021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38ADB6-95BF-47DF-9465-976213681FFC}"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92AF1D4B-8806-4049-8362-CD74918DD750}" type="datetimeFigureOut">
              <a:rPr lang="pl-PL" smtClean="0"/>
              <a:pPr/>
              <a:t>12.04.2021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38ADB6-95BF-47DF-9465-976213681FFC}"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92AF1D4B-8806-4049-8362-CD74918DD750}" type="datetimeFigureOut">
              <a:rPr lang="pl-PL" smtClean="0"/>
              <a:pPr/>
              <a:t>12.04.2021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38ADB6-95BF-47DF-9465-976213681FFC}"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92AF1D4B-8806-4049-8362-CD74918DD750}" type="datetimeFigureOut">
              <a:rPr lang="pl-PL" smtClean="0"/>
              <a:pPr/>
              <a:t>12.04.2021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338ADB6-95BF-47DF-9465-976213681FFC}"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92AF1D4B-8806-4049-8362-CD74918DD750}" type="datetimeFigureOut">
              <a:rPr lang="pl-PL" smtClean="0"/>
              <a:pPr/>
              <a:t>12.04.2021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338ADB6-95BF-47DF-9465-976213681FFC}"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2AF1D4B-8806-4049-8362-CD74918DD750}" type="datetimeFigureOut">
              <a:rPr lang="pl-PL" smtClean="0"/>
              <a:pPr/>
              <a:t>12.04.2021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338ADB6-95BF-47DF-9465-976213681FFC}"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2AF1D4B-8806-4049-8362-CD74918DD750}" type="datetimeFigureOut">
              <a:rPr lang="pl-PL" smtClean="0"/>
              <a:pPr/>
              <a:t>12.04.2021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38ADB6-95BF-47DF-9465-976213681FFC}"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2AF1D4B-8806-4049-8362-CD74918DD750}" type="datetimeFigureOut">
              <a:rPr lang="pl-PL" smtClean="0"/>
              <a:pPr/>
              <a:t>12.04.2021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38ADB6-95BF-47DF-9465-976213681FFC}"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AF1D4B-8806-4049-8362-CD74918DD750}" type="datetimeFigureOut">
              <a:rPr lang="pl-PL" smtClean="0"/>
              <a:pPr/>
              <a:t>12.04.2021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38ADB6-95BF-47DF-9465-976213681FFC}"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692696"/>
            <a:ext cx="7772400" cy="1470025"/>
          </a:xfrm>
        </p:spPr>
        <p:txBody>
          <a:bodyPr>
            <a:normAutofit/>
          </a:bodyPr>
          <a:lstStyle/>
          <a:p>
            <a:r>
              <a:rPr lang="pl-PL" sz="8800" b="1" dirty="0" smtClean="0">
                <a:latin typeface="Perpetua" pitchFamily="18" charset="0"/>
              </a:rPr>
              <a:t>13 Kwietnia </a:t>
            </a:r>
            <a:endParaRPr lang="pl-PL" sz="8800" b="1" dirty="0">
              <a:latin typeface="Perpetua" pitchFamily="18" charset="0"/>
            </a:endParaRPr>
          </a:p>
        </p:txBody>
      </p:sp>
      <p:sp>
        <p:nvSpPr>
          <p:cNvPr id="3" name="Podtytuł 2"/>
          <p:cNvSpPr>
            <a:spLocks noGrp="1"/>
          </p:cNvSpPr>
          <p:nvPr>
            <p:ph type="subTitle" idx="1"/>
          </p:nvPr>
        </p:nvSpPr>
        <p:spPr>
          <a:xfrm>
            <a:off x="1331640" y="2420888"/>
            <a:ext cx="6400800" cy="1752600"/>
          </a:xfrm>
        </p:spPr>
        <p:txBody>
          <a:bodyPr>
            <a:noAutofit/>
          </a:bodyPr>
          <a:lstStyle/>
          <a:p>
            <a:r>
              <a:rPr lang="pl-PL" sz="7200" b="1" dirty="0" smtClean="0">
                <a:solidFill>
                  <a:srgbClr val="FF0000"/>
                </a:solidFill>
              </a:rPr>
              <a:t>Dzień Pamięci Ofiar Zbrodni Katyńskiej</a:t>
            </a:r>
            <a:endParaRPr lang="pl-PL" sz="72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67544" y="260648"/>
            <a:ext cx="8229600" cy="6048672"/>
          </a:xfrm>
        </p:spPr>
        <p:txBody>
          <a:bodyPr>
            <a:noAutofit/>
          </a:bodyPr>
          <a:lstStyle/>
          <a:p>
            <a:pPr algn="just">
              <a:buNone/>
            </a:pPr>
            <a:r>
              <a:rPr lang="pl-PL" sz="2400" dirty="0" smtClean="0"/>
              <a:t>     Rząd polski od dłuższego czasu poszukiwał zaginionych w ZSRR jeńców i domagał się wyjaśnień od Rosjan. Reakcją władz ZSRR na ujawnienie zbrodni było zerwanie stosunków z Polską w nocy z 25 na 26 kwietnia 1943 r. Rosjanie oskarżali rząd polski o współpracę z hitlerowskimi Niemcami. Sprawa odkrycia grobów pod Smoleńskiem posłużyła więc jako pretekst do zerwania kontaktów z rządem londyńskim, który domagał się m.in. uznania za obowiązującą granicy Polski sprzed wybuchu wojny, podczas gdy Rosjanie zamierzali zająć wschodnie ziemie Rzeczypospolitej. Alianci zachowali w tej sprawie milczenie w imię współpracy ze wschodnim sojusznikiem. Prawda o zbrodni bardzo długo była ukrywana, a wręcz zakłamywana. Dopiero w 1990 r. prezydent ZSRR Michaił Gorbaczow przyznał, że mordu dokonali Rosjanie. </a:t>
            </a:r>
            <a:br>
              <a:rPr lang="pl-PL" sz="2400" dirty="0" smtClean="0"/>
            </a:br>
            <a:r>
              <a:rPr lang="pl-PL" sz="2400" dirty="0" smtClean="0"/>
              <a:t>W 1992 prezydent Rosji Borys Jelcyn zadecydował </a:t>
            </a:r>
            <a:br>
              <a:rPr lang="pl-PL" sz="2400" dirty="0" smtClean="0"/>
            </a:br>
            <a:r>
              <a:rPr lang="pl-PL" sz="2400" dirty="0" smtClean="0"/>
              <a:t>o udostępnieniu stronie polskiej  dokumentów na temat zbrodni katyńskiej.</a:t>
            </a:r>
            <a:endParaRPr lang="pl-PL"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1268760"/>
            <a:ext cx="8229600" cy="4857403"/>
          </a:xfrm>
        </p:spPr>
        <p:txBody>
          <a:bodyPr/>
          <a:lstStyle/>
          <a:p>
            <a:pPr algn="just">
              <a:buNone/>
            </a:pPr>
            <a:r>
              <a:rPr lang="pl-PL" dirty="0" smtClean="0"/>
              <a:t>    </a:t>
            </a:r>
            <a:r>
              <a:rPr lang="pl-PL" b="1" dirty="0" smtClean="0"/>
              <a:t>Przypadający 13 kwietnia Dzień Pamięci Ofiar Zbrodni Katyńskiej uchwalone został 14 listopada 2007 przez Sejm Rzeczypospolitej Polskiej dla uczczenia pamięci wszystkich wymordowanych przez NKWD na mocy decyzji naczelnych władz Związku Sowieckiego z 5 marca 1940 roku</a:t>
            </a:r>
            <a:r>
              <a:rPr lang="pl-PL" b="1" dirty="0" smtClean="0">
                <a:latin typeface="Perpetua" pitchFamily="18" charset="0"/>
              </a:rPr>
              <a:t>.</a:t>
            </a:r>
          </a:p>
          <a:p>
            <a:pPr>
              <a:buNone/>
            </a:pP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mn-lt"/>
              </a:rPr>
              <a:t>Mord w Katyniu</a:t>
            </a:r>
            <a:endParaRPr lang="pl-PL" b="1" dirty="0">
              <a:latin typeface="+mn-lt"/>
            </a:endParaRPr>
          </a:p>
        </p:txBody>
      </p:sp>
      <p:pic>
        <p:nvPicPr>
          <p:cNvPr id="4" name="Symbol zastępczy zawartości 3" descr="800_img.jpg"/>
          <p:cNvPicPr>
            <a:picLocks noGrp="1" noChangeAspect="1"/>
          </p:cNvPicPr>
          <p:nvPr>
            <p:ph idx="1"/>
          </p:nvPr>
        </p:nvPicPr>
        <p:blipFill>
          <a:blip r:embed="rId2" cstate="print"/>
          <a:stretch>
            <a:fillRect/>
          </a:stretch>
        </p:blipFill>
        <p:spPr>
          <a:xfrm>
            <a:off x="971600" y="1268760"/>
            <a:ext cx="4102448" cy="4752528"/>
          </a:xfrm>
        </p:spPr>
      </p:pic>
      <p:pic>
        <p:nvPicPr>
          <p:cNvPr id="5" name="Obraz 4" descr="unnamed.png"/>
          <p:cNvPicPr>
            <a:picLocks noChangeAspect="1"/>
          </p:cNvPicPr>
          <p:nvPr/>
        </p:nvPicPr>
        <p:blipFill>
          <a:blip r:embed="rId3" cstate="print"/>
          <a:stretch>
            <a:fillRect/>
          </a:stretch>
        </p:blipFill>
        <p:spPr>
          <a:xfrm>
            <a:off x="5724128" y="1700808"/>
            <a:ext cx="2592288" cy="381642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mn-lt"/>
              </a:rPr>
              <a:t>13 kwietnia 1943 r.</a:t>
            </a:r>
            <a:endParaRPr lang="pl-PL" b="1" dirty="0">
              <a:latin typeface="+mn-lt"/>
            </a:endParaRPr>
          </a:p>
        </p:txBody>
      </p:sp>
      <p:sp>
        <p:nvSpPr>
          <p:cNvPr id="3" name="Symbol zastępczy zawartości 2"/>
          <p:cNvSpPr>
            <a:spLocks noGrp="1"/>
          </p:cNvSpPr>
          <p:nvPr>
            <p:ph idx="1"/>
          </p:nvPr>
        </p:nvSpPr>
        <p:spPr/>
        <p:txBody>
          <a:bodyPr>
            <a:normAutofit fontScale="77500" lnSpcReduction="20000"/>
          </a:bodyPr>
          <a:lstStyle/>
          <a:p>
            <a:pPr algn="just">
              <a:buNone/>
            </a:pPr>
            <a:r>
              <a:rPr lang="pl-PL" dirty="0" smtClean="0"/>
              <a:t>     Niemieckie radio podało informację o odkryciu </a:t>
            </a:r>
            <a:br>
              <a:rPr lang="pl-PL" dirty="0" smtClean="0"/>
            </a:br>
            <a:r>
              <a:rPr lang="pl-PL" dirty="0" smtClean="0"/>
              <a:t>w miejscowości </a:t>
            </a:r>
            <a:r>
              <a:rPr lang="pl-PL" dirty="0" err="1" smtClean="0"/>
              <a:t>Kosogory</a:t>
            </a:r>
            <a:r>
              <a:rPr lang="pl-PL" dirty="0" smtClean="0"/>
              <a:t> grobów polskich oficerów zamordowanych przez żołnierzy radzieckich. Polacy zginęli od strzałów w tył głowy. W dwa dni później radio </a:t>
            </a:r>
            <a:br>
              <a:rPr lang="pl-PL" dirty="0" smtClean="0"/>
            </a:br>
            <a:r>
              <a:rPr lang="pl-PL" dirty="0" smtClean="0"/>
              <a:t>w Moskwie nadało komunikat mówiący, iż "oszczercy Goebbelsa rozpowszechniali podłe wymysły". Miejsce straceń zostało odkryte przez Niemców w lutym 1943 r. Zaprowadził ich tam Iwan Kisielew, chłop z pobliskiej wsi </a:t>
            </a:r>
            <a:r>
              <a:rPr lang="pl-PL" dirty="0" err="1" smtClean="0"/>
              <a:t>Gniezdowo</a:t>
            </a:r>
            <a:r>
              <a:rPr lang="pl-PL" dirty="0" smtClean="0"/>
              <a:t>. W Lesie Katyńskim oficerowie NKWD rozstrzelali 4143 polskich jeńców z obozu w Kozielsku. 17 kwietnia rząd polski w Londynie poprosił Międzynarodowy Czerwony Krzyż o zbadanie sprawy. Jednocześnie z taką prośbą zwrócili się do tej organizacji Niemcy.</a:t>
            </a: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descr="unnamed.jpg"/>
          <p:cNvPicPr>
            <a:picLocks noGrp="1" noChangeAspect="1"/>
          </p:cNvPicPr>
          <p:nvPr>
            <p:ph idx="1"/>
          </p:nvPr>
        </p:nvPicPr>
        <p:blipFill>
          <a:blip r:embed="rId2" cstate="print"/>
          <a:stretch>
            <a:fillRect/>
          </a:stretch>
        </p:blipFill>
        <p:spPr>
          <a:xfrm>
            <a:off x="611560" y="908720"/>
            <a:ext cx="7956005" cy="4879269"/>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836712"/>
            <a:ext cx="8229600" cy="1143000"/>
          </a:xfrm>
        </p:spPr>
        <p:txBody>
          <a:bodyPr>
            <a:normAutofit/>
          </a:bodyPr>
          <a:lstStyle/>
          <a:p>
            <a:pPr algn="l"/>
            <a:r>
              <a:rPr lang="pl-PL" sz="4800" b="1" dirty="0" smtClean="0">
                <a:latin typeface="+mn-lt"/>
              </a:rPr>
              <a:t> Las katyński </a:t>
            </a:r>
            <a:endParaRPr lang="pl-PL" sz="4800" b="1" dirty="0">
              <a:latin typeface="+mn-lt"/>
            </a:endParaRPr>
          </a:p>
        </p:txBody>
      </p:sp>
      <p:pic>
        <p:nvPicPr>
          <p:cNvPr id="6" name="Symbol zastępczy zawartości 5" descr="Katyń-340x193.jpg"/>
          <p:cNvPicPr>
            <a:picLocks noGrp="1" noChangeAspect="1"/>
          </p:cNvPicPr>
          <p:nvPr>
            <p:ph idx="1"/>
          </p:nvPr>
        </p:nvPicPr>
        <p:blipFill>
          <a:blip r:embed="rId2" cstate="print"/>
          <a:stretch>
            <a:fillRect/>
          </a:stretch>
        </p:blipFill>
        <p:spPr>
          <a:xfrm>
            <a:off x="4067944" y="548680"/>
            <a:ext cx="4104456" cy="2329882"/>
          </a:xfrm>
        </p:spPr>
      </p:pic>
      <p:pic>
        <p:nvPicPr>
          <p:cNvPr id="9" name="Obraz 8" descr="659438_080904Katyn022_28.jpg.jfif"/>
          <p:cNvPicPr>
            <a:picLocks noChangeAspect="1"/>
          </p:cNvPicPr>
          <p:nvPr/>
        </p:nvPicPr>
        <p:blipFill>
          <a:blip r:embed="rId3" cstate="print"/>
          <a:stretch>
            <a:fillRect/>
          </a:stretch>
        </p:blipFill>
        <p:spPr>
          <a:xfrm>
            <a:off x="3923928" y="3212976"/>
            <a:ext cx="4964709" cy="3147913"/>
          </a:xfrm>
          <a:prstGeom prst="rect">
            <a:avLst/>
          </a:prstGeom>
        </p:spPr>
      </p:pic>
      <p:pic>
        <p:nvPicPr>
          <p:cNvPr id="15" name="Obraz 14" descr="bf1a1c5f4348b2da5374deee26324a79.jpg"/>
          <p:cNvPicPr>
            <a:picLocks noChangeAspect="1"/>
          </p:cNvPicPr>
          <p:nvPr/>
        </p:nvPicPr>
        <p:blipFill>
          <a:blip r:embed="rId4" cstate="print"/>
          <a:stretch>
            <a:fillRect/>
          </a:stretch>
        </p:blipFill>
        <p:spPr>
          <a:xfrm>
            <a:off x="323528" y="2996952"/>
            <a:ext cx="3456384" cy="345638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12" name="Obraz 11" descr="refleksje2010d.jpg"/>
          <p:cNvPicPr>
            <a:picLocks noChangeAspect="1"/>
          </p:cNvPicPr>
          <p:nvPr/>
        </p:nvPicPr>
        <p:blipFill>
          <a:blip r:embed="rId2" cstate="print"/>
          <a:stretch>
            <a:fillRect/>
          </a:stretch>
        </p:blipFill>
        <p:spPr>
          <a:xfrm>
            <a:off x="444500" y="1225550"/>
            <a:ext cx="8255000" cy="4406900"/>
          </a:xfrm>
          <a:prstGeom prst="rect">
            <a:avLst/>
          </a:prstGeom>
        </p:spPr>
      </p:pic>
      <p:sp>
        <p:nvSpPr>
          <p:cNvPr id="13" name="Symbol zastępczy zawartości 12"/>
          <p:cNvSpPr>
            <a:spLocks noGrp="1"/>
          </p:cNvSpPr>
          <p:nvPr>
            <p:ph idx="1"/>
          </p:nvPr>
        </p:nvSpPr>
        <p:spPr/>
        <p:txBody>
          <a:bodyPr/>
          <a:lstStyle/>
          <a:p>
            <a:endParaRPr lang="pl-P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mn-lt"/>
              </a:rPr>
              <a:t>Wiosna 1940 r.</a:t>
            </a:r>
            <a:endParaRPr lang="pl-PL" b="1" dirty="0">
              <a:latin typeface="+mn-lt"/>
            </a:endParaRPr>
          </a:p>
        </p:txBody>
      </p:sp>
      <p:sp>
        <p:nvSpPr>
          <p:cNvPr id="3" name="Symbol zastępczy zawartości 2"/>
          <p:cNvSpPr>
            <a:spLocks noGrp="1"/>
          </p:cNvSpPr>
          <p:nvPr>
            <p:ph idx="1"/>
          </p:nvPr>
        </p:nvSpPr>
        <p:spPr/>
        <p:txBody>
          <a:bodyPr/>
          <a:lstStyle/>
          <a:p>
            <a:pPr algn="just">
              <a:buNone/>
            </a:pPr>
            <a:r>
              <a:rPr lang="pl-PL" dirty="0" smtClean="0"/>
              <a:t>    Wówczas sowieckie NKWD wymordowało tysiące polskich jeńców wojennych, wziętych do niewoli w wyniku agresji ZSRR na Polskę 17 września 1939 roku. Wcześniej byli oni więzieni w trzech Obozach Specjalnych NKWD - Kozielsku, Ostaszkowie, Starobielsku oraz </a:t>
            </a:r>
            <a:br>
              <a:rPr lang="pl-PL" dirty="0" smtClean="0"/>
            </a:br>
            <a:r>
              <a:rPr lang="pl-PL" dirty="0" smtClean="0"/>
              <a:t>w więzieniach i obozach NKWD na terenie Zachodniej Białorusi i Ukrainy.</a:t>
            </a:r>
          </a:p>
          <a:p>
            <a:pPr>
              <a:buNone/>
            </a:pP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6000" b="1" dirty="0" smtClean="0">
                <a:solidFill>
                  <a:srgbClr val="FF0000"/>
                </a:solidFill>
                <a:latin typeface="+mn-lt"/>
              </a:rPr>
              <a:t>Miejsca zbrodni…</a:t>
            </a:r>
            <a:endParaRPr lang="pl-PL" sz="6000" b="1" dirty="0">
              <a:solidFill>
                <a:srgbClr val="FF0000"/>
              </a:solidFill>
              <a:latin typeface="+mn-lt"/>
            </a:endParaRPr>
          </a:p>
        </p:txBody>
      </p:sp>
      <p:pic>
        <p:nvPicPr>
          <p:cNvPr id="4" name="Symbol zastępczy zawartości 3" descr="katyń41.png"/>
          <p:cNvPicPr>
            <a:picLocks noGrp="1" noChangeAspect="1"/>
          </p:cNvPicPr>
          <p:nvPr>
            <p:ph idx="1"/>
          </p:nvPr>
        </p:nvPicPr>
        <p:blipFill>
          <a:blip r:embed="rId2" cstate="print"/>
          <a:stretch>
            <a:fillRect/>
          </a:stretch>
        </p:blipFill>
        <p:spPr>
          <a:xfrm>
            <a:off x="971600" y="2204864"/>
            <a:ext cx="7104683" cy="32294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202</Words>
  <Application>Microsoft Office PowerPoint</Application>
  <PresentationFormat>Pokaz na ekranie (4:3)</PresentationFormat>
  <Paragraphs>11</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Motyw pakietu Office</vt:lpstr>
      <vt:lpstr>13 Kwietnia </vt:lpstr>
      <vt:lpstr>Slajd 2</vt:lpstr>
      <vt:lpstr>Mord w Katyniu</vt:lpstr>
      <vt:lpstr>13 kwietnia 1943 r.</vt:lpstr>
      <vt:lpstr>Slajd 5</vt:lpstr>
      <vt:lpstr> Las katyński </vt:lpstr>
      <vt:lpstr>Slajd 7</vt:lpstr>
      <vt:lpstr>Wiosna 1940 r.</vt:lpstr>
      <vt:lpstr>Miejsca zbrodni…</vt:lpstr>
      <vt:lpstr>Slajd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Kwietnia</dc:title>
  <dc:creator>Pancia</dc:creator>
  <cp:lastModifiedBy>Pancia</cp:lastModifiedBy>
  <cp:revision>15</cp:revision>
  <dcterms:created xsi:type="dcterms:W3CDTF">2021-04-07T17:52:33Z</dcterms:created>
  <dcterms:modified xsi:type="dcterms:W3CDTF">2021-04-12T08:18:36Z</dcterms:modified>
</cp:coreProperties>
</file>