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6" r:id="rId3"/>
    <p:sldId id="261" r:id="rId4"/>
    <p:sldId id="262" r:id="rId5"/>
    <p:sldId id="257" r:id="rId6"/>
    <p:sldId id="264" r:id="rId7"/>
    <p:sldId id="265" r:id="rId8"/>
    <p:sldId id="259" r:id="rId9"/>
    <p:sldId id="260" r:id="rId10"/>
    <p:sldId id="263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F1D4B-8806-4049-8362-CD74918DD750}" type="datetimeFigureOut">
              <a:rPr lang="pl-PL" smtClean="0"/>
              <a:pPr/>
              <a:t>12.04.2023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ADB6-95BF-47DF-9465-976213681FF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F1D4B-8806-4049-8362-CD74918DD750}" type="datetimeFigureOut">
              <a:rPr lang="pl-PL" smtClean="0"/>
              <a:pPr/>
              <a:t>12.04.2023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ADB6-95BF-47DF-9465-976213681F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F1D4B-8806-4049-8362-CD74918DD750}" type="datetimeFigureOut">
              <a:rPr lang="pl-PL" smtClean="0"/>
              <a:pPr/>
              <a:t>12.04.2023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ADB6-95BF-47DF-9465-976213681F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F1D4B-8806-4049-8362-CD74918DD750}" type="datetimeFigureOut">
              <a:rPr lang="pl-PL" smtClean="0"/>
              <a:pPr/>
              <a:t>12.04.2023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ADB6-95BF-47DF-9465-976213681F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F1D4B-8806-4049-8362-CD74918DD750}" type="datetimeFigureOut">
              <a:rPr lang="pl-PL" smtClean="0"/>
              <a:pPr/>
              <a:t>12.04.2023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338ADB6-95BF-47DF-9465-976213681F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F1D4B-8806-4049-8362-CD74918DD750}" type="datetimeFigureOut">
              <a:rPr lang="pl-PL" smtClean="0"/>
              <a:pPr/>
              <a:t>12.04.2023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ADB6-95BF-47DF-9465-976213681F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F1D4B-8806-4049-8362-CD74918DD750}" type="datetimeFigureOut">
              <a:rPr lang="pl-PL" smtClean="0"/>
              <a:pPr/>
              <a:t>12.04.2023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ADB6-95BF-47DF-9465-976213681F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F1D4B-8806-4049-8362-CD74918DD750}" type="datetimeFigureOut">
              <a:rPr lang="pl-PL" smtClean="0"/>
              <a:pPr/>
              <a:t>12.04.2023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ADB6-95BF-47DF-9465-976213681F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F1D4B-8806-4049-8362-CD74918DD750}" type="datetimeFigureOut">
              <a:rPr lang="pl-PL" smtClean="0"/>
              <a:pPr/>
              <a:t>12.04.2023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ADB6-95BF-47DF-9465-976213681F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F1D4B-8806-4049-8362-CD74918DD750}" type="datetimeFigureOut">
              <a:rPr lang="pl-PL" smtClean="0"/>
              <a:pPr/>
              <a:t>12.04.2023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ADB6-95BF-47DF-9465-976213681F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F1D4B-8806-4049-8362-CD74918DD750}" type="datetimeFigureOut">
              <a:rPr lang="pl-PL" smtClean="0"/>
              <a:pPr/>
              <a:t>12.04.2023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8ADB6-95BF-47DF-9465-976213681F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2AF1D4B-8806-4049-8362-CD74918DD750}" type="datetimeFigureOut">
              <a:rPr lang="pl-PL" smtClean="0"/>
              <a:pPr/>
              <a:t>12.04.2023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338ADB6-95BF-47DF-9465-976213681FF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/>
          </a:bodyPr>
          <a:lstStyle/>
          <a:p>
            <a:r>
              <a:rPr lang="pl-PL" sz="8800" b="1" dirty="0" smtClean="0">
                <a:solidFill>
                  <a:schemeClr val="bg1"/>
                </a:solidFill>
                <a:latin typeface="Perpetua" pitchFamily="18" charset="0"/>
              </a:rPr>
              <a:t>13 Kwietnia </a:t>
            </a:r>
            <a:endParaRPr lang="pl-PL" sz="8800" b="1" dirty="0">
              <a:solidFill>
                <a:schemeClr val="bg1"/>
              </a:solidFill>
              <a:latin typeface="Perpetua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59632" y="1988840"/>
            <a:ext cx="6400800" cy="1752600"/>
          </a:xfrm>
        </p:spPr>
        <p:txBody>
          <a:bodyPr>
            <a:noAutofit/>
          </a:bodyPr>
          <a:lstStyle/>
          <a:p>
            <a:r>
              <a:rPr lang="pl-PL" sz="7200" b="1" dirty="0" smtClean="0">
                <a:solidFill>
                  <a:srgbClr val="FFFF00"/>
                </a:solidFill>
              </a:rPr>
              <a:t>Dzień Pamięci </a:t>
            </a:r>
            <a:r>
              <a:rPr lang="pl-PL" sz="7200" b="1" dirty="0" smtClean="0">
                <a:solidFill>
                  <a:srgbClr val="FFFF00"/>
                </a:solidFill>
              </a:rPr>
              <a:t>Ofiar </a:t>
            </a:r>
            <a:r>
              <a:rPr lang="pl-PL" sz="7200" b="1" dirty="0" smtClean="0">
                <a:solidFill>
                  <a:srgbClr val="FFFF00"/>
                </a:solidFill>
              </a:rPr>
              <a:t>Zbrodni </a:t>
            </a:r>
            <a:r>
              <a:rPr lang="pl-PL" sz="7200" b="1" dirty="0" smtClean="0">
                <a:solidFill>
                  <a:srgbClr val="FFFF00"/>
                </a:solidFill>
              </a:rPr>
              <a:t>Katyńskiej</a:t>
            </a:r>
            <a:endParaRPr lang="pl-PL" sz="7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370384" cy="46828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6632"/>
            <a:ext cx="8229600" cy="6048672"/>
          </a:xfrm>
        </p:spPr>
        <p:txBody>
          <a:bodyPr numCol="1">
            <a:noAutofit/>
          </a:bodyPr>
          <a:lstStyle/>
          <a:p>
            <a:pPr algn="just">
              <a:buNone/>
            </a:pPr>
            <a:r>
              <a:rPr lang="pl-PL" sz="2400" dirty="0" smtClean="0"/>
              <a:t>	        </a:t>
            </a:r>
            <a:r>
              <a:rPr lang="pl-PL" sz="2400" dirty="0" smtClean="0">
                <a:solidFill>
                  <a:schemeClr val="bg1"/>
                </a:solidFill>
              </a:rPr>
              <a:t>Rząd </a:t>
            </a:r>
            <a:r>
              <a:rPr lang="pl-PL" sz="2400" dirty="0" smtClean="0">
                <a:solidFill>
                  <a:schemeClr val="bg1"/>
                </a:solidFill>
              </a:rPr>
              <a:t>polski od dłuższego czasu poszukiwał zaginionych </a:t>
            </a:r>
            <a:r>
              <a:rPr lang="pl-PL" sz="2400" dirty="0" smtClean="0">
                <a:solidFill>
                  <a:schemeClr val="bg1"/>
                </a:solidFill>
              </a:rPr>
              <a:t>w </a:t>
            </a:r>
            <a:r>
              <a:rPr lang="pl-PL" sz="2400" dirty="0" smtClean="0">
                <a:solidFill>
                  <a:schemeClr val="bg1"/>
                </a:solidFill>
              </a:rPr>
              <a:t>ZSRR jeńców i domagał się wyjaśnień od Rosjan. Reakcją władz ZSRR na ujawnienie zbrodni było zerwanie stosunków z Polską w nocy z 25 na 26 kwietnia 1943 r. Rosjanie oskarżali rząd polski </a:t>
            </a:r>
            <a:r>
              <a:rPr lang="pl-PL" sz="2400" dirty="0" smtClean="0">
                <a:solidFill>
                  <a:schemeClr val="bg1"/>
                </a:solidFill>
              </a:rPr>
              <a:t/>
            </a:r>
            <a:br>
              <a:rPr lang="pl-PL" sz="2400" dirty="0" smtClean="0">
                <a:solidFill>
                  <a:schemeClr val="bg1"/>
                </a:solidFill>
              </a:rPr>
            </a:br>
            <a:r>
              <a:rPr lang="pl-PL" sz="2400" dirty="0" smtClean="0">
                <a:solidFill>
                  <a:schemeClr val="bg1"/>
                </a:solidFill>
              </a:rPr>
              <a:t>o </a:t>
            </a:r>
            <a:r>
              <a:rPr lang="pl-PL" sz="2400" dirty="0" smtClean="0">
                <a:solidFill>
                  <a:schemeClr val="bg1"/>
                </a:solidFill>
              </a:rPr>
              <a:t>współpracę z hitlerowskimi Niemcami. Sprawa odkrycia grobów pod Smoleńskiem posłużyła więc jako pretekst do zerwania kontaktów </a:t>
            </a:r>
            <a:r>
              <a:rPr lang="pl-PL" sz="2400" dirty="0" smtClean="0">
                <a:solidFill>
                  <a:schemeClr val="bg1"/>
                </a:solidFill>
              </a:rPr>
              <a:t>z </a:t>
            </a:r>
            <a:r>
              <a:rPr lang="pl-PL" sz="2400" dirty="0" smtClean="0">
                <a:solidFill>
                  <a:schemeClr val="bg1"/>
                </a:solidFill>
              </a:rPr>
              <a:t>rządem londyńskim, który domagał się m.in. uznania za obowiązującą granicy Polski sprzed wybuchu wojny, podczas gdy Rosjanie zamierzali zająć wschodnie ziemie Rzeczypospolitej. Alianci zachowali w tej sprawie milczenie w imię współpracy ze wschodnim sojusznikiem. Prawda </a:t>
            </a:r>
            <a:r>
              <a:rPr lang="pl-PL" sz="2400" dirty="0" smtClean="0">
                <a:solidFill>
                  <a:schemeClr val="bg1"/>
                </a:solidFill>
              </a:rPr>
              <a:t>o </a:t>
            </a:r>
            <a:r>
              <a:rPr lang="pl-PL" sz="2400" dirty="0" smtClean="0">
                <a:solidFill>
                  <a:schemeClr val="bg1"/>
                </a:solidFill>
              </a:rPr>
              <a:t>zbrodni bardzo długo była ukrywana, a wręcz zakłamywana. Dopiero w 1990 r. prezydent ZSRR Michaił Gorbaczow przyznał, że mordu dokonali Rosjanie</a:t>
            </a:r>
            <a:r>
              <a:rPr lang="pl-PL" sz="2400" dirty="0" smtClean="0">
                <a:solidFill>
                  <a:schemeClr val="bg1"/>
                </a:solidFill>
              </a:rPr>
              <a:t>.</a:t>
            </a:r>
            <a:endParaRPr lang="pl-PL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857403"/>
          </a:xfrm>
        </p:spPr>
        <p:txBody>
          <a:bodyPr numCol="1">
            <a:normAutofit/>
          </a:bodyPr>
          <a:lstStyle/>
          <a:p>
            <a:pPr algn="just">
              <a:buNone/>
            </a:pPr>
            <a:r>
              <a:rPr lang="pl-PL" dirty="0" smtClean="0"/>
              <a:t>    </a:t>
            </a:r>
            <a:r>
              <a:rPr lang="pl-PL" dirty="0" smtClean="0"/>
              <a:t>			</a:t>
            </a:r>
            <a:r>
              <a:rPr lang="pl-PL" b="1" dirty="0" smtClean="0">
                <a:solidFill>
                  <a:schemeClr val="bg1"/>
                </a:solidFill>
              </a:rPr>
              <a:t>Przypadający na 13 </a:t>
            </a:r>
            <a:r>
              <a:rPr lang="pl-PL" b="1" dirty="0" smtClean="0">
                <a:solidFill>
                  <a:schemeClr val="bg1"/>
                </a:solidFill>
              </a:rPr>
              <a:t>kwietnia Dzień Pamięci Ofiar Zbrodni Katyńskiej </a:t>
            </a:r>
            <a:r>
              <a:rPr lang="pl-PL" b="1" dirty="0" smtClean="0">
                <a:solidFill>
                  <a:schemeClr val="bg1"/>
                </a:solidFill>
              </a:rPr>
              <a:t>uchwalony </a:t>
            </a:r>
            <a:r>
              <a:rPr lang="pl-PL" b="1" dirty="0" smtClean="0">
                <a:solidFill>
                  <a:schemeClr val="bg1"/>
                </a:solidFill>
              </a:rPr>
              <a:t>został 14 listopada </a:t>
            </a:r>
            <a:r>
              <a:rPr lang="pl-PL" b="1" dirty="0" smtClean="0">
                <a:solidFill>
                  <a:schemeClr val="bg1"/>
                </a:solidFill>
              </a:rPr>
              <a:t>2007 roku </a:t>
            </a:r>
            <a:r>
              <a:rPr lang="pl-PL" b="1" dirty="0" smtClean="0">
                <a:solidFill>
                  <a:schemeClr val="bg1"/>
                </a:solidFill>
              </a:rPr>
              <a:t>przez </a:t>
            </a:r>
            <a:r>
              <a:rPr lang="pl-PL" b="1" dirty="0" smtClean="0">
                <a:solidFill>
                  <a:schemeClr val="bg1"/>
                </a:solidFill>
              </a:rPr>
              <a:t>Sejm Rzeczypospolitej </a:t>
            </a:r>
            <a:r>
              <a:rPr lang="pl-PL" b="1" dirty="0" smtClean="0">
                <a:solidFill>
                  <a:schemeClr val="bg1"/>
                </a:solidFill>
              </a:rPr>
              <a:t>Polskiej dla uczczenia pamięci wszystkich wymordowanych przez NKWD na mocy decyzji naczelnych władz Związku Sowieckiego z 5 marca 1940 roku</a:t>
            </a:r>
            <a:r>
              <a:rPr lang="pl-PL" b="1" dirty="0" smtClean="0">
                <a:solidFill>
                  <a:schemeClr val="bg1"/>
                </a:solidFill>
                <a:latin typeface="Perpetua" pitchFamily="18" charset="0"/>
              </a:rPr>
              <a:t>.</a:t>
            </a:r>
          </a:p>
          <a:p>
            <a:pPr algn="just"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400" b="1" dirty="0" smtClean="0">
                <a:solidFill>
                  <a:srgbClr val="FFFF00"/>
                </a:solidFill>
                <a:latin typeface="+mn-lt"/>
              </a:rPr>
              <a:t>Mord w Katyniu</a:t>
            </a:r>
            <a:endParaRPr lang="pl-PL" sz="5400" b="1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4" name="Symbol zastępczy zawartości 3" descr="800_im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628800"/>
            <a:ext cx="4102448" cy="4752528"/>
          </a:xfrm>
        </p:spPr>
      </p:pic>
      <p:pic>
        <p:nvPicPr>
          <p:cNvPr id="5" name="Obraz 4" descr="unnam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1700808"/>
            <a:ext cx="2592288" cy="38164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6000" b="1" dirty="0" smtClean="0">
                <a:solidFill>
                  <a:srgbClr val="FFFF00"/>
                </a:solidFill>
                <a:latin typeface="+mn-lt"/>
              </a:rPr>
              <a:t>13 kwietnia 1943 r.</a:t>
            </a:r>
            <a:endParaRPr lang="pl-PL" sz="60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572000"/>
          </a:xfrm>
        </p:spPr>
        <p:txBody>
          <a:bodyPr numCol="2">
            <a:normAutofit fontScale="77500" lnSpcReduction="20000"/>
          </a:bodyPr>
          <a:lstStyle/>
          <a:p>
            <a:pPr>
              <a:buNone/>
            </a:pPr>
            <a:r>
              <a:rPr lang="pl-PL" dirty="0" smtClean="0">
                <a:solidFill>
                  <a:schemeClr val="bg1"/>
                </a:solidFill>
              </a:rPr>
              <a:t>      Niemieckie radio podało informację o odkryciu </a:t>
            </a:r>
            <a:br>
              <a:rPr lang="pl-PL" dirty="0" smtClean="0">
                <a:solidFill>
                  <a:schemeClr val="bg1"/>
                </a:solidFill>
              </a:rPr>
            </a:br>
            <a:r>
              <a:rPr lang="pl-PL" dirty="0" smtClean="0">
                <a:solidFill>
                  <a:schemeClr val="bg1"/>
                </a:solidFill>
              </a:rPr>
              <a:t>w miejscowości </a:t>
            </a:r>
            <a:r>
              <a:rPr lang="pl-PL" dirty="0" err="1" smtClean="0">
                <a:solidFill>
                  <a:schemeClr val="bg1"/>
                </a:solidFill>
              </a:rPr>
              <a:t>Kosogory</a:t>
            </a:r>
            <a:r>
              <a:rPr lang="pl-PL" dirty="0" smtClean="0">
                <a:solidFill>
                  <a:schemeClr val="bg1"/>
                </a:solidFill>
              </a:rPr>
              <a:t> grobów </a:t>
            </a:r>
            <a:r>
              <a:rPr lang="pl-PL" dirty="0" err="1" smtClean="0">
                <a:solidFill>
                  <a:schemeClr val="bg1"/>
                </a:solidFill>
              </a:rPr>
              <a:t>polskichoficerów</a:t>
            </a:r>
            <a:r>
              <a:rPr lang="pl-PL" dirty="0" smtClean="0">
                <a:solidFill>
                  <a:schemeClr val="bg1"/>
                </a:solidFill>
              </a:rPr>
              <a:t> zamordowanych przez żołnierzy radzieckich. Polacy zginęli od strzałów w tył głowy. W dwa dni później radio w Moskwie nadało komunikat mówiący, iż "oszczercy Goebbelsa rozpowszechniali podłe wymysły". Miejsce straceń zostało odkryte przez Niemców w lutym 1943 r. Zaprowadził ich tam Iwan Kisielew, chłop z pobliskiej wsi </a:t>
            </a:r>
            <a:r>
              <a:rPr lang="pl-PL" dirty="0" err="1" smtClean="0">
                <a:solidFill>
                  <a:schemeClr val="bg1"/>
                </a:solidFill>
              </a:rPr>
              <a:t>Gniezdowo</a:t>
            </a:r>
            <a:r>
              <a:rPr lang="pl-PL" dirty="0" smtClean="0">
                <a:solidFill>
                  <a:schemeClr val="bg1"/>
                </a:solidFill>
              </a:rPr>
              <a:t>. W Lesie Katyńskim oficerowie NKWD rozstrzelali 4143 polskich jeńców z obozu </a:t>
            </a:r>
            <a:br>
              <a:rPr lang="pl-PL" dirty="0" smtClean="0">
                <a:solidFill>
                  <a:schemeClr val="bg1"/>
                </a:solidFill>
              </a:rPr>
            </a:br>
            <a:r>
              <a:rPr lang="pl-PL" dirty="0" smtClean="0">
                <a:solidFill>
                  <a:schemeClr val="bg1"/>
                </a:solidFill>
              </a:rPr>
              <a:t>w Kozielsku. 17 kwietnia rząd polski w Londynie poprosił Międzynarodowy Czerwony Krzyż </a:t>
            </a:r>
            <a:br>
              <a:rPr lang="pl-PL" dirty="0" smtClean="0">
                <a:solidFill>
                  <a:schemeClr val="bg1"/>
                </a:solidFill>
              </a:rPr>
            </a:br>
            <a:r>
              <a:rPr lang="pl-PL" dirty="0" smtClean="0">
                <a:solidFill>
                  <a:schemeClr val="bg1"/>
                </a:solidFill>
              </a:rPr>
              <a:t>o zbadanie sprawy. Jednocześnie z taką prośbą zwrócili się do tej organizacji Niemcy.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unnam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908720"/>
            <a:ext cx="7956005" cy="48792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3968" y="112474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pl-PL" sz="4800" b="1" dirty="0" smtClean="0">
                <a:latin typeface="+mn-lt"/>
              </a:rPr>
              <a:t> </a:t>
            </a:r>
            <a:r>
              <a:rPr lang="pl-PL" sz="6000" b="1" dirty="0" smtClean="0">
                <a:solidFill>
                  <a:srgbClr val="FF0000"/>
                </a:solidFill>
                <a:latin typeface="+mn-lt"/>
              </a:rPr>
              <a:t>Las katyński </a:t>
            </a:r>
            <a:endParaRPr lang="pl-PL" sz="6000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6" name="Symbol zastępczy zawartości 5" descr="Katyń-340x19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332656"/>
            <a:ext cx="4104456" cy="2329882"/>
          </a:xfrm>
        </p:spPr>
      </p:pic>
      <p:pic>
        <p:nvPicPr>
          <p:cNvPr id="9" name="Obraz 8" descr="659438_080904Katyn022_28.jpg.jf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3212976"/>
            <a:ext cx="4964709" cy="3147913"/>
          </a:xfrm>
          <a:prstGeom prst="rect">
            <a:avLst/>
          </a:prstGeom>
        </p:spPr>
      </p:pic>
      <p:pic>
        <p:nvPicPr>
          <p:cNvPr id="15" name="Obraz 14" descr="bf1a1c5f4348b2da5374deee26324a7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2996952"/>
            <a:ext cx="3456384" cy="3456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Symbol zastępczy zawartości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2" name="Obraz 11" descr="refleksje2010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980728"/>
            <a:ext cx="8255000" cy="4406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400" b="1" dirty="0" smtClean="0">
                <a:solidFill>
                  <a:srgbClr val="FFFF00"/>
                </a:solidFill>
                <a:latin typeface="+mn-lt"/>
              </a:rPr>
              <a:t>Wiosna 1940 r.</a:t>
            </a:r>
            <a:endParaRPr lang="pl-PL" sz="54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dirty="0" smtClean="0"/>
              <a:t>   </a:t>
            </a:r>
            <a:r>
              <a:rPr lang="pl-PL" dirty="0" smtClean="0">
                <a:solidFill>
                  <a:schemeClr val="bg1"/>
                </a:solidFill>
              </a:rPr>
              <a:t>Wówczas sowieckie NKWD wymordowało tysiące polskich jeńców wojennych, wziętych do niewoli </a:t>
            </a:r>
            <a:r>
              <a:rPr lang="pl-PL" dirty="0" smtClean="0">
                <a:solidFill>
                  <a:schemeClr val="bg1"/>
                </a:solidFill>
              </a:rPr>
              <a:t>w </a:t>
            </a:r>
            <a:r>
              <a:rPr lang="pl-PL" dirty="0" smtClean="0">
                <a:solidFill>
                  <a:schemeClr val="bg1"/>
                </a:solidFill>
              </a:rPr>
              <a:t>wyniku agresji ZSRR na Polskę 17 września 1939 roku. Wcześniej byli oni więzieni w trzech Obozach Specjalnych NKWD - Kozielsku, Ostaszkowie, Starobielsku oraz </a:t>
            </a:r>
            <a:r>
              <a:rPr lang="pl-PL" dirty="0" smtClean="0">
                <a:solidFill>
                  <a:schemeClr val="bg1"/>
                </a:solidFill>
              </a:rPr>
              <a:t/>
            </a:r>
            <a:br>
              <a:rPr lang="pl-PL" dirty="0" smtClean="0">
                <a:solidFill>
                  <a:schemeClr val="bg1"/>
                </a:solidFill>
              </a:rPr>
            </a:br>
            <a:r>
              <a:rPr lang="pl-PL" dirty="0" smtClean="0">
                <a:solidFill>
                  <a:schemeClr val="bg1"/>
                </a:solidFill>
              </a:rPr>
              <a:t>w </a:t>
            </a:r>
            <a:r>
              <a:rPr lang="pl-PL" dirty="0" smtClean="0">
                <a:solidFill>
                  <a:schemeClr val="bg1"/>
                </a:solidFill>
              </a:rPr>
              <a:t>więzieniach i obozach NKWD na terenie Zachodniej Białorusi i Ukrainy.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b="1" dirty="0" smtClean="0">
                <a:solidFill>
                  <a:srgbClr val="FFFF00"/>
                </a:solidFill>
                <a:latin typeface="+mn-lt"/>
              </a:rPr>
              <a:t>Miejsca zbrodni…</a:t>
            </a:r>
            <a:endParaRPr lang="pl-PL" sz="6000" b="1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4" name="Symbol zastępczy zawartości 3" descr="katyń4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844824"/>
            <a:ext cx="7104683" cy="3229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rzchołek">
  <a:themeElements>
    <a:clrScheme name="Wierzchołek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Wierzchołek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rzchołek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191</TotalTime>
  <Words>65</Words>
  <Application>Microsoft Office PowerPoint</Application>
  <PresentationFormat>Pokaz na ekranie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Wierzchołek</vt:lpstr>
      <vt:lpstr>13 Kwietnia </vt:lpstr>
      <vt:lpstr>Slajd 2</vt:lpstr>
      <vt:lpstr>Mord w Katyniu</vt:lpstr>
      <vt:lpstr>13 kwietnia 1943 r.</vt:lpstr>
      <vt:lpstr>Slajd 5</vt:lpstr>
      <vt:lpstr> Las katyński </vt:lpstr>
      <vt:lpstr>Slajd 7</vt:lpstr>
      <vt:lpstr>Wiosna 1940 r.</vt:lpstr>
      <vt:lpstr>Miejsca zbrodni…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 Kwietnia</dc:title>
  <dc:creator>Pancia</dc:creator>
  <cp:lastModifiedBy>Pancia</cp:lastModifiedBy>
  <cp:revision>20</cp:revision>
  <dcterms:created xsi:type="dcterms:W3CDTF">2021-04-07T17:52:33Z</dcterms:created>
  <dcterms:modified xsi:type="dcterms:W3CDTF">2023-04-12T18:38:57Z</dcterms:modified>
</cp:coreProperties>
</file>