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3" autoAdjust="0"/>
    <p:restoredTop sz="94660"/>
  </p:normalViewPr>
  <p:slideViewPr>
    <p:cSldViewPr>
      <p:cViewPr varScale="1">
        <p:scale>
          <a:sx n="64" d="100"/>
          <a:sy n="64" d="100"/>
        </p:scale>
        <p:origin x="-134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F051F50-F3CD-4DFC-B527-3FCD0560EB52}" type="datetimeFigureOut">
              <a:rPr lang="pl-PL" smtClean="0"/>
              <a:pPr/>
              <a:t>13.04.2023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F50-F3CD-4DFC-B527-3FCD0560EB52}" type="datetimeFigureOut">
              <a:rPr lang="pl-PL" smtClean="0"/>
              <a:pPr/>
              <a:t>13.04.2023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F50-F3CD-4DFC-B527-3FCD0560EB52}" type="datetimeFigureOut">
              <a:rPr lang="pl-PL" smtClean="0"/>
              <a:pPr/>
              <a:t>13.04.2023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F50-F3CD-4DFC-B527-3FCD0560EB52}" type="datetimeFigureOut">
              <a:rPr lang="pl-PL" smtClean="0"/>
              <a:pPr/>
              <a:t>13.04.2023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F50-F3CD-4DFC-B527-3FCD0560EB52}" type="datetimeFigureOut">
              <a:rPr lang="pl-PL" smtClean="0"/>
              <a:pPr/>
              <a:t>13.04.2023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F50-F3CD-4DFC-B527-3FCD0560EB52}" type="datetimeFigureOut">
              <a:rPr lang="pl-PL" smtClean="0"/>
              <a:pPr/>
              <a:t>13.04.2023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051F50-F3CD-4DFC-B527-3FCD0560EB52}" type="datetimeFigureOut">
              <a:rPr lang="pl-PL" smtClean="0"/>
              <a:pPr/>
              <a:t>13.04.2023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F051F50-F3CD-4DFC-B527-3FCD0560EB52}" type="datetimeFigureOut">
              <a:rPr lang="pl-PL" smtClean="0"/>
              <a:pPr/>
              <a:t>13.04.2023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F50-F3CD-4DFC-B527-3FCD0560EB52}" type="datetimeFigureOut">
              <a:rPr lang="pl-PL" smtClean="0"/>
              <a:pPr/>
              <a:t>13.04.2023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F50-F3CD-4DFC-B527-3FCD0560EB52}" type="datetimeFigureOut">
              <a:rPr lang="pl-PL" smtClean="0"/>
              <a:pPr/>
              <a:t>13.04.2023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1F50-F3CD-4DFC-B527-3FCD0560EB52}" type="datetimeFigureOut">
              <a:rPr lang="pl-PL" smtClean="0"/>
              <a:pPr/>
              <a:t>13.04.2023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F051F50-F3CD-4DFC-B527-3FCD0560EB52}" type="datetimeFigureOut">
              <a:rPr lang="pl-PL" smtClean="0"/>
              <a:pPr/>
              <a:t>13.04.2023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980CA58-7A96-4350-B082-EFEABAA25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>
            <a:noAutofit/>
          </a:bodyPr>
          <a:lstStyle/>
          <a:p>
            <a:r>
              <a:rPr lang="pl-PL" sz="9600" dirty="0" smtClean="0">
                <a:latin typeface="Algerian" pitchFamily="82" charset="0"/>
              </a:rPr>
              <a:t>14 Kwietnia</a:t>
            </a:r>
            <a:endParaRPr lang="pl-PL" sz="9600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6000" dirty="0" smtClean="0">
                <a:solidFill>
                  <a:srgbClr val="FF0000"/>
                </a:solidFill>
                <a:latin typeface="Arial Black" pitchFamily="34" charset="0"/>
              </a:rPr>
              <a:t>Święto Chrztu Polski</a:t>
            </a:r>
            <a:endParaRPr lang="pl-PL" sz="6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/>
          <a:lstStyle/>
          <a:p>
            <a:r>
              <a:rPr lang="pl-PL" dirty="0" smtClean="0">
                <a:latin typeface="Arial Black" pitchFamily="34" charset="0"/>
              </a:rPr>
              <a:t>Chrzest Polski</a:t>
            </a:r>
            <a:endParaRPr lang="pl-PL" dirty="0"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2831544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dirty="0" smtClean="0">
                <a:latin typeface="Bahnschrift Condensed" pitchFamily="34" charset="0"/>
              </a:rPr>
              <a:t>    </a:t>
            </a:r>
            <a:r>
              <a:rPr lang="pl-PL" dirty="0" smtClean="0">
                <a:latin typeface="Arial Black" pitchFamily="34" charset="0"/>
              </a:rPr>
              <a:t>* zwyczajowa nazwa początku procesu      </a:t>
            </a:r>
          </a:p>
          <a:p>
            <a:pPr>
              <a:buNone/>
            </a:pPr>
            <a:r>
              <a:rPr lang="pl-PL" dirty="0" smtClean="0">
                <a:latin typeface="Arial Black" pitchFamily="34" charset="0"/>
              </a:rPr>
              <a:t>     chrystianizacji państwa polskiego. </a:t>
            </a:r>
          </a:p>
          <a:p>
            <a:pPr>
              <a:buNone/>
            </a:pPr>
            <a:r>
              <a:rPr lang="pl-PL" dirty="0" smtClean="0">
                <a:latin typeface="Arial Black" pitchFamily="34" charset="0"/>
              </a:rPr>
              <a:t>     Proces ten został zapoczątkowany  </a:t>
            </a:r>
          </a:p>
          <a:p>
            <a:pPr>
              <a:buNone/>
            </a:pPr>
            <a:r>
              <a:rPr lang="pl-PL" dirty="0" smtClean="0">
                <a:latin typeface="Arial Black" pitchFamily="34" charset="0"/>
              </a:rPr>
              <a:t>     przez osobisty chrzest Mieszka I </a:t>
            </a:r>
            <a:br>
              <a:rPr lang="pl-PL" dirty="0" smtClean="0">
                <a:latin typeface="Arial Black" pitchFamily="34" charset="0"/>
              </a:rPr>
            </a:br>
            <a:r>
              <a:rPr lang="pl-PL" dirty="0" smtClean="0">
                <a:latin typeface="Arial Black" pitchFamily="34" charset="0"/>
              </a:rPr>
              <a:t>   w </a:t>
            </a:r>
            <a:r>
              <a:rPr lang="pl-PL" dirty="0" smtClean="0">
                <a:solidFill>
                  <a:srgbClr val="FF0000"/>
                </a:solidFill>
                <a:latin typeface="Arial Black" pitchFamily="34" charset="0"/>
              </a:rPr>
              <a:t>966</a:t>
            </a:r>
            <a:r>
              <a:rPr lang="pl-PL" dirty="0" smtClean="0">
                <a:latin typeface="Arial Black" pitchFamily="34" charset="0"/>
              </a:rPr>
              <a:t> </a:t>
            </a:r>
            <a:r>
              <a:rPr lang="pl-PL" dirty="0" smtClean="0">
                <a:solidFill>
                  <a:srgbClr val="FF0000"/>
                </a:solidFill>
                <a:latin typeface="Arial Black" pitchFamily="34" charset="0"/>
              </a:rPr>
              <a:t>roku</a:t>
            </a:r>
            <a:endParaRPr lang="pl-PL" dirty="0" smtClean="0">
              <a:latin typeface="Arial Black" pitchFamily="34" charset="0"/>
            </a:endParaRPr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3356992"/>
            <a:ext cx="3759200" cy="33123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002060"/>
                </a:solidFill>
                <a:latin typeface="Algerian" pitchFamily="82" charset="0"/>
              </a:rPr>
              <a:t>Proces chrystianizacji </a:t>
            </a:r>
            <a:endParaRPr lang="pl-PL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dirty="0" smtClean="0">
                <a:latin typeface="Arial Narrow" pitchFamily="34" charset="0"/>
              </a:rPr>
              <a:t>   	</a:t>
            </a:r>
            <a:r>
              <a:rPr lang="pl-PL" dirty="0" smtClean="0">
                <a:latin typeface="Arial Black" pitchFamily="34" charset="0"/>
              </a:rPr>
              <a:t>Przyjmuje </a:t>
            </a:r>
            <a:r>
              <a:rPr lang="pl-PL" dirty="0">
                <a:latin typeface="Arial Black" pitchFamily="34" charset="0"/>
              </a:rPr>
              <a:t>się, że ten proces trwał do początku XIII wieku, a według niektórych źródeł nawet do XVII w. </a:t>
            </a:r>
            <a:r>
              <a:rPr lang="pl-PL" dirty="0" smtClean="0">
                <a:latin typeface="Arial Black" pitchFamily="34" charset="0"/>
              </a:rPr>
              <a:t/>
            </a:r>
            <a:br>
              <a:rPr lang="pl-PL" dirty="0" smtClean="0">
                <a:latin typeface="Arial Black" pitchFamily="34" charset="0"/>
              </a:rPr>
            </a:br>
            <a:r>
              <a:rPr lang="pl-PL" dirty="0" smtClean="0">
                <a:latin typeface="Arial Black" pitchFamily="34" charset="0"/>
              </a:rPr>
              <a:t>Na </a:t>
            </a:r>
            <a:r>
              <a:rPr lang="pl-PL" dirty="0">
                <a:latin typeface="Arial Black" pitchFamily="34" charset="0"/>
              </a:rPr>
              <a:t>przełomie </a:t>
            </a:r>
            <a:r>
              <a:rPr lang="pl-PL" dirty="0" smtClean="0">
                <a:latin typeface="Arial Black" pitchFamily="34" charset="0"/>
              </a:rPr>
              <a:t>wieku </a:t>
            </a:r>
            <a:r>
              <a:rPr lang="pl-PL" dirty="0">
                <a:latin typeface="Arial Black" pitchFamily="34" charset="0"/>
              </a:rPr>
              <a:t>X-XI rozpoczęto budowę kościelnej organizacji. Chrzest pierwszego z naszych władców nastąpił w Ostrowie Lednickim, Gnieźnie lub Poznaniu, ponieważ na terenach tych miast znaleziono baptysteria z II połowy X wieku (czyli budynki przeznaczone do obrzędu chrztu), co najprawdopodobniej świadczy o zaistniałej sytuacji.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002060"/>
                </a:solidFill>
                <a:latin typeface="Algerian" pitchFamily="82" charset="0"/>
              </a:rPr>
              <a:t>Przyczyny chrztu</a:t>
            </a:r>
            <a:endParaRPr lang="pl-PL" b="1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>
                <a:latin typeface="Arial Black" pitchFamily="34" charset="0"/>
              </a:rPr>
              <a:t>-uniknięcie podporządkowania </a:t>
            </a:r>
            <a:r>
              <a:rPr lang="pl-PL" dirty="0" smtClean="0">
                <a:latin typeface="Arial Black" pitchFamily="34" charset="0"/>
              </a:rPr>
              <a:t>przez </a:t>
            </a:r>
          </a:p>
          <a:p>
            <a:pPr>
              <a:buNone/>
            </a:pPr>
            <a:r>
              <a:rPr lang="pl-PL" dirty="0" smtClean="0">
                <a:latin typeface="Arial Black" pitchFamily="34" charset="0"/>
              </a:rPr>
              <a:t>dominujące wówczas </a:t>
            </a:r>
            <a:r>
              <a:rPr lang="pl-PL" dirty="0">
                <a:latin typeface="Arial Black" pitchFamily="34" charset="0"/>
              </a:rPr>
              <a:t>w </a:t>
            </a:r>
            <a:r>
              <a:rPr lang="pl-PL" dirty="0" smtClean="0">
                <a:latin typeface="Arial Black" pitchFamily="34" charset="0"/>
              </a:rPr>
              <a:t>Europie </a:t>
            </a:r>
          </a:p>
          <a:p>
            <a:pPr>
              <a:buNone/>
            </a:pPr>
            <a:r>
              <a:rPr lang="pl-PL" dirty="0" smtClean="0">
                <a:latin typeface="Arial Black" pitchFamily="34" charset="0"/>
              </a:rPr>
              <a:t>Państwo Cesarskie,</a:t>
            </a:r>
          </a:p>
          <a:p>
            <a:pPr>
              <a:buNone/>
            </a:pPr>
            <a:r>
              <a:rPr lang="pl-PL" dirty="0" smtClean="0">
                <a:latin typeface="Arial Black" pitchFamily="34" charset="0"/>
              </a:rPr>
              <a:t>-</a:t>
            </a:r>
            <a:r>
              <a:rPr lang="pl-PL" dirty="0">
                <a:latin typeface="Arial Black" pitchFamily="34" charset="0"/>
              </a:rPr>
              <a:t>sojusz z Czechami</a:t>
            </a:r>
            <a:r>
              <a:rPr lang="pl-PL" dirty="0" smtClean="0">
                <a:latin typeface="Arial Black" pitchFamily="34" charset="0"/>
              </a:rPr>
              <a:t>,</a:t>
            </a:r>
          </a:p>
          <a:p>
            <a:pPr>
              <a:buNone/>
            </a:pPr>
            <a:r>
              <a:rPr lang="pl-PL" dirty="0" smtClean="0">
                <a:latin typeface="Arial Black" pitchFamily="34" charset="0"/>
              </a:rPr>
              <a:t>-</a:t>
            </a:r>
            <a:r>
              <a:rPr lang="pl-PL" dirty="0">
                <a:latin typeface="Arial Black" pitchFamily="34" charset="0"/>
              </a:rPr>
              <a:t>chęć wzmocnienia autorytetu władcy</a:t>
            </a:r>
            <a:r>
              <a:rPr lang="pl-PL" dirty="0" smtClean="0">
                <a:latin typeface="Arial Black" pitchFamily="34" charset="0"/>
              </a:rPr>
              <a:t>,</a:t>
            </a:r>
          </a:p>
          <a:p>
            <a:pPr>
              <a:buNone/>
            </a:pPr>
            <a:r>
              <a:rPr lang="pl-PL" dirty="0" smtClean="0">
                <a:latin typeface="Arial Black" pitchFamily="34" charset="0"/>
              </a:rPr>
              <a:t>-</a:t>
            </a:r>
            <a:r>
              <a:rPr lang="pl-PL" dirty="0">
                <a:latin typeface="Arial Black" pitchFamily="34" charset="0"/>
              </a:rPr>
              <a:t>polepszenie funkcjonowania państwa</a:t>
            </a:r>
            <a:r>
              <a:rPr lang="pl-PL" dirty="0" smtClean="0">
                <a:latin typeface="Arial Black" pitchFamily="34" charset="0"/>
              </a:rPr>
              <a:t>,</a:t>
            </a:r>
          </a:p>
          <a:p>
            <a:pPr>
              <a:buNone/>
            </a:pPr>
            <a:r>
              <a:rPr lang="pl-PL" dirty="0" smtClean="0">
                <a:latin typeface="Arial Black" pitchFamily="34" charset="0"/>
              </a:rPr>
              <a:t>-</a:t>
            </a:r>
            <a:r>
              <a:rPr lang="pl-PL" dirty="0">
                <a:latin typeface="Arial Black" pitchFamily="34" charset="0"/>
              </a:rPr>
              <a:t>wzmocnienie więzi między </a:t>
            </a:r>
            <a:r>
              <a:rPr lang="pl-PL" dirty="0" smtClean="0">
                <a:latin typeface="Arial Black" pitchFamily="34" charset="0"/>
              </a:rPr>
              <a:t>ludźmi,</a:t>
            </a:r>
            <a:endParaRPr lang="pl-PL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r>
              <a:rPr lang="pl-PL" dirty="0" smtClean="0">
                <a:solidFill>
                  <a:srgbClr val="FF0000"/>
                </a:solidFill>
                <a:latin typeface="Algerian" pitchFamily="82" charset="0"/>
              </a:rPr>
              <a:t>Mieszko </a:t>
            </a:r>
            <a:r>
              <a:rPr lang="pl-PL" dirty="0" smtClean="0">
                <a:solidFill>
                  <a:srgbClr val="FF0000"/>
                </a:solidFill>
                <a:latin typeface="Algerian" pitchFamily="82" charset="0"/>
              </a:rPr>
              <a:t>I</a:t>
            </a:r>
            <a:endParaRPr lang="pl-PL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4" name="Symbol zastępczy zawartości 3" descr="pobierz.jf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204864"/>
            <a:ext cx="2912324" cy="1872208"/>
          </a:xfrm>
        </p:spPr>
      </p:pic>
      <p:sp>
        <p:nvSpPr>
          <p:cNvPr id="5" name="Prostokąt 4"/>
          <p:cNvSpPr/>
          <p:nvPr/>
        </p:nvSpPr>
        <p:spPr>
          <a:xfrm>
            <a:off x="3995936" y="1124744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000" b="1" dirty="0" smtClean="0">
                <a:latin typeface="Arial Narrow" pitchFamily="34" charset="0"/>
              </a:rPr>
              <a:t>Mieszko I</a:t>
            </a:r>
            <a:r>
              <a:rPr lang="pl-PL" sz="2000" dirty="0" smtClean="0">
                <a:latin typeface="Arial Narrow" pitchFamily="34" charset="0"/>
              </a:rPr>
              <a:t/>
            </a:r>
            <a:br>
              <a:rPr lang="pl-PL" sz="2000" dirty="0" smtClean="0">
                <a:latin typeface="Arial Narrow" pitchFamily="34" charset="0"/>
              </a:rPr>
            </a:br>
            <a:r>
              <a:rPr lang="pl-PL" sz="2000" dirty="0" smtClean="0">
                <a:latin typeface="Arial Narrow" pitchFamily="34" charset="0"/>
              </a:rPr>
              <a:t>władca Polski z dynastii Piastów sprawujący władzę od ok. 960 roku. Ojciec Bolesława I </a:t>
            </a:r>
            <a:r>
              <a:rPr lang="pl-PL" sz="2000" dirty="0" err="1" smtClean="0">
                <a:latin typeface="Arial Narrow" pitchFamily="34" charset="0"/>
              </a:rPr>
              <a:t>Chrobrego.Mieszko</a:t>
            </a:r>
            <a:r>
              <a:rPr lang="pl-PL" sz="2000" dirty="0" smtClean="0">
                <a:latin typeface="Arial Narrow" pitchFamily="34" charset="0"/>
              </a:rPr>
              <a:t> I to historyczny pierwszy władca Polan, uważany zarazem za faktycznego twórcę państwowości polskiej. Kontynuował politykę swojego ojca i dziadka, którzy jako władcy pogańskiego księstwa znajdującego się na terenach obecnej Wielkopolski, poprzez sojusze lub siłę militarną podporządkowali sobie Kujawy oraz prawdopodobnie Pomorze Wschodnie i Mazowsze. Przez większość okresu swojego panowania toczył walki o Pomorze Zachodnie, zajmując je po rzekę Odrę. </a:t>
            </a:r>
            <a:endParaRPr lang="pl-PL" sz="20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23928" y="1124744"/>
            <a:ext cx="8229600" cy="1143000"/>
          </a:xfrm>
        </p:spPr>
        <p:txBody>
          <a:bodyPr/>
          <a:lstStyle/>
          <a:p>
            <a:r>
              <a:rPr lang="pl-PL" dirty="0" smtClean="0">
                <a:latin typeface="Algerian" pitchFamily="82" charset="0"/>
              </a:rPr>
              <a:t>    </a:t>
            </a:r>
            <a:r>
              <a:rPr lang="pl-PL" dirty="0" smtClean="0">
                <a:solidFill>
                  <a:srgbClr val="FF0000"/>
                </a:solidFill>
                <a:latin typeface="Algerian" pitchFamily="82" charset="0"/>
              </a:rPr>
              <a:t>Dobrawa</a:t>
            </a:r>
            <a:endParaRPr lang="pl-PL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4" name="Symbol zastępczy zawartości 3" descr="Dobrawa-Jan-Matejk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2438400" cy="2438400"/>
          </a:xfrm>
        </p:spPr>
      </p:pic>
      <p:sp>
        <p:nvSpPr>
          <p:cNvPr id="5" name="Prostokąt 4"/>
          <p:cNvSpPr/>
          <p:nvPr/>
        </p:nvSpPr>
        <p:spPr>
          <a:xfrm>
            <a:off x="3851920" y="270892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000" b="1" dirty="0" smtClean="0">
                <a:latin typeface="Arial Narrow" pitchFamily="34" charset="0"/>
              </a:rPr>
              <a:t>Dobrawa</a:t>
            </a:r>
            <a:r>
              <a:rPr lang="pl-PL" sz="2000" dirty="0" smtClean="0">
                <a:latin typeface="Arial Narrow" pitchFamily="34" charset="0"/>
              </a:rPr>
              <a:t>, </a:t>
            </a:r>
            <a:r>
              <a:rPr lang="pl-PL" sz="2000" b="1" dirty="0" smtClean="0">
                <a:latin typeface="Arial Narrow" pitchFamily="34" charset="0"/>
              </a:rPr>
              <a:t>Dąbrówka</a:t>
            </a:r>
            <a:r>
              <a:rPr lang="pl-PL" sz="2000" dirty="0" smtClean="0">
                <a:latin typeface="Arial Narrow" pitchFamily="34" charset="0"/>
              </a:rPr>
              <a:t> – księżniczka czeska </a:t>
            </a:r>
            <a:br>
              <a:rPr lang="pl-PL" sz="2000" dirty="0" smtClean="0">
                <a:latin typeface="Arial Narrow" pitchFamily="34" charset="0"/>
              </a:rPr>
            </a:br>
            <a:r>
              <a:rPr lang="pl-PL" sz="2000" dirty="0" smtClean="0">
                <a:latin typeface="Arial Narrow" pitchFamily="34" charset="0"/>
              </a:rPr>
              <a:t>z dynastii </a:t>
            </a:r>
            <a:r>
              <a:rPr lang="pl-PL" sz="2000" dirty="0" err="1" smtClean="0">
                <a:latin typeface="Arial Narrow" pitchFamily="34" charset="0"/>
              </a:rPr>
              <a:t>Przemyślidów</a:t>
            </a:r>
            <a:r>
              <a:rPr lang="pl-PL" sz="2000" dirty="0" smtClean="0">
                <a:latin typeface="Arial Narrow" pitchFamily="34" charset="0"/>
              </a:rPr>
              <a:t>, księżna polska, żona Mieszka I. Córka księcia czeskiego Bolesława I Srogiego i być może jego żony </a:t>
            </a:r>
            <a:r>
              <a:rPr lang="pl-PL" sz="2000" dirty="0" err="1" smtClean="0">
                <a:latin typeface="Arial Narrow" pitchFamily="34" charset="0"/>
              </a:rPr>
              <a:t>Biagoty</a:t>
            </a:r>
            <a:r>
              <a:rPr lang="pl-PL" sz="2000" dirty="0" smtClean="0">
                <a:latin typeface="Arial Narrow" pitchFamily="34" charset="0"/>
              </a:rPr>
              <a:t>. Matka Bolesława I Chrobrego i prawdopodobnie </a:t>
            </a:r>
            <a:r>
              <a:rPr lang="pl-PL" sz="2000" dirty="0" err="1" smtClean="0">
                <a:latin typeface="Arial Narrow" pitchFamily="34" charset="0"/>
              </a:rPr>
              <a:t>Sygrydy-Guhildy</a:t>
            </a:r>
            <a:r>
              <a:rPr lang="pl-PL" sz="2000" dirty="0" smtClean="0">
                <a:latin typeface="Arial Narrow" pitchFamily="34" charset="0"/>
              </a:rPr>
              <a:t> (Świętosławy).</a:t>
            </a:r>
            <a:endParaRPr lang="pl-PL" sz="20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002060"/>
                </a:solidFill>
                <a:latin typeface="Arial Narrow" pitchFamily="34" charset="0"/>
              </a:rPr>
              <a:t>Skutki przyjęcia chrztu</a:t>
            </a:r>
            <a:endParaRPr lang="pl-PL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- biskupi </a:t>
            </a:r>
            <a:r>
              <a:rPr lang="pl-PL" sz="2100" dirty="0">
                <a:latin typeface="Arial Narrow" pitchFamily="34" charset="0"/>
              </a:rPr>
              <a:t>zaczęli sprawować bardzo ważne stanowiska w państwie </a:t>
            </a:r>
            <a:r>
              <a:rPr lang="pl-PL" sz="2100" dirty="0" smtClean="0">
                <a:latin typeface="Arial Narrow" pitchFamily="34" charset="0"/>
              </a:rPr>
              <a:t>Polan </a:t>
            </a:r>
          </a:p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- utworzono </a:t>
            </a:r>
            <a:r>
              <a:rPr lang="pl-PL" sz="2100" dirty="0">
                <a:latin typeface="Arial Narrow" pitchFamily="34" charset="0"/>
              </a:rPr>
              <a:t>biskupstwa, np. w roku 968 powstało biskupstwo w Poznaniu</a:t>
            </a:r>
            <a:r>
              <a:rPr lang="pl-PL" sz="2100" dirty="0" smtClean="0">
                <a:latin typeface="Arial Narrow" pitchFamily="34" charset="0"/>
              </a:rPr>
              <a:t>,</a:t>
            </a:r>
          </a:p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- w</a:t>
            </a:r>
            <a:r>
              <a:rPr lang="pl-PL" sz="2100" dirty="0">
                <a:latin typeface="Arial Narrow" pitchFamily="34" charset="0"/>
              </a:rPr>
              <a:t> roku 1000 powstało arcybiskupstwo w Gnieźnie (zostało ono powołane </a:t>
            </a:r>
            <a:endParaRPr lang="pl-PL" sz="2100" dirty="0" smtClean="0">
              <a:latin typeface="Arial Narrow" pitchFamily="34" charset="0"/>
            </a:endParaRPr>
          </a:p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na</a:t>
            </a:r>
            <a:r>
              <a:rPr lang="pl-PL" sz="2100" dirty="0">
                <a:latin typeface="Arial Narrow" pitchFamily="34" charset="0"/>
              </a:rPr>
              <a:t> cześć władcy -Państwa </a:t>
            </a:r>
            <a:r>
              <a:rPr lang="pl-PL" sz="2100" dirty="0" smtClean="0">
                <a:latin typeface="Arial Narrow" pitchFamily="34" charset="0"/>
              </a:rPr>
              <a:t>Cesarskiego Ottona </a:t>
            </a:r>
            <a:r>
              <a:rPr lang="pl-PL" sz="2100" dirty="0">
                <a:latin typeface="Arial Narrow" pitchFamily="34" charset="0"/>
              </a:rPr>
              <a:t>III, który odwiedził w tymże </a:t>
            </a:r>
            <a:r>
              <a:rPr lang="pl-PL" sz="2100" dirty="0" smtClean="0">
                <a:latin typeface="Arial Narrow" pitchFamily="34" charset="0"/>
              </a:rPr>
              <a:t>roku </a:t>
            </a:r>
          </a:p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Polskę),</a:t>
            </a:r>
          </a:p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- arcybiskupstwo </a:t>
            </a:r>
            <a:r>
              <a:rPr lang="pl-PL" sz="2100" dirty="0">
                <a:latin typeface="Arial Narrow" pitchFamily="34" charset="0"/>
              </a:rPr>
              <a:t>w Gnieźnie sprawowało władzę nad trzema biskupstwami, </a:t>
            </a:r>
            <a:endParaRPr lang="pl-PL" sz="2100" dirty="0" smtClean="0">
              <a:latin typeface="Arial Narrow" pitchFamily="34" charset="0"/>
            </a:endParaRPr>
          </a:p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znajdującymi </a:t>
            </a:r>
            <a:r>
              <a:rPr lang="pl-PL" sz="2100" dirty="0">
                <a:latin typeface="Arial Narrow" pitchFamily="34" charset="0"/>
              </a:rPr>
              <a:t>się we Wrocławiu i Kołobrzegu oraz Krakowie</a:t>
            </a:r>
            <a:r>
              <a:rPr lang="pl-PL" sz="2100" dirty="0" smtClean="0">
                <a:latin typeface="Arial Narrow" pitchFamily="34" charset="0"/>
              </a:rPr>
              <a:t>,</a:t>
            </a:r>
          </a:p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- nastąpił </a:t>
            </a:r>
            <a:r>
              <a:rPr lang="pl-PL" sz="2100" dirty="0">
                <a:latin typeface="Arial Narrow" pitchFamily="34" charset="0"/>
              </a:rPr>
              <a:t>rozwój organizacji kościelnych, powstawały coraz to nowe biskupstwa, </a:t>
            </a:r>
            <a:endParaRPr lang="pl-PL" sz="2100" dirty="0" smtClean="0">
              <a:latin typeface="Arial Narrow" pitchFamily="34" charset="0"/>
            </a:endParaRPr>
          </a:p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(np</a:t>
            </a:r>
            <a:r>
              <a:rPr lang="pl-PL" sz="2100" dirty="0">
                <a:latin typeface="Arial Narrow" pitchFamily="34" charset="0"/>
              </a:rPr>
              <a:t>. w XII wieku -Bolesław Krzywousty powołał biskupstwo w </a:t>
            </a:r>
            <a:r>
              <a:rPr lang="pl-PL" sz="2100" dirty="0" err="1">
                <a:latin typeface="Arial Narrow" pitchFamily="34" charset="0"/>
              </a:rPr>
              <a:t>Lubuszu</a:t>
            </a:r>
            <a:r>
              <a:rPr lang="pl-PL" sz="2100" dirty="0">
                <a:latin typeface="Arial Narrow" pitchFamily="34" charset="0"/>
              </a:rPr>
              <a:t>, w roku </a:t>
            </a:r>
            <a:endParaRPr lang="pl-PL" sz="2100" dirty="0" smtClean="0">
              <a:latin typeface="Arial Narrow" pitchFamily="34" charset="0"/>
            </a:endParaRPr>
          </a:p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1440 </a:t>
            </a:r>
            <a:r>
              <a:rPr lang="pl-PL" sz="2100" dirty="0">
                <a:latin typeface="Arial Narrow" pitchFamily="34" charset="0"/>
              </a:rPr>
              <a:t>założono biskupstwo w Wolinie</a:t>
            </a:r>
            <a:r>
              <a:rPr lang="pl-PL" sz="2100" dirty="0" smtClean="0">
                <a:latin typeface="Arial Narrow" pitchFamily="34" charset="0"/>
              </a:rPr>
              <a:t>),</a:t>
            </a:r>
          </a:p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- zjednoczenie </a:t>
            </a:r>
            <a:r>
              <a:rPr lang="pl-PL" sz="2100" dirty="0">
                <a:latin typeface="Arial Narrow" pitchFamily="34" charset="0"/>
              </a:rPr>
              <a:t>państwa Polan</a:t>
            </a:r>
            <a:r>
              <a:rPr lang="pl-PL" sz="2100" dirty="0" smtClean="0">
                <a:latin typeface="Arial Narrow" pitchFamily="34" charset="0"/>
              </a:rPr>
              <a:t>,</a:t>
            </a:r>
          </a:p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- utracono </a:t>
            </a:r>
            <a:r>
              <a:rPr lang="pl-PL" sz="2100" dirty="0">
                <a:latin typeface="Arial Narrow" pitchFamily="34" charset="0"/>
              </a:rPr>
              <a:t>jednak dwa biskupstwa, lubelskie, a także zachodniopomorskie</a:t>
            </a:r>
            <a:r>
              <a:rPr lang="pl-PL" sz="2100" dirty="0" smtClean="0">
                <a:latin typeface="Arial Narrow" pitchFamily="34" charset="0"/>
              </a:rPr>
              <a:t>, </a:t>
            </a:r>
          </a:p>
          <a:p>
            <a:pPr>
              <a:buNone/>
            </a:pPr>
            <a:r>
              <a:rPr lang="pl-PL" sz="2100" dirty="0" smtClean="0">
                <a:latin typeface="Arial Narrow" pitchFamily="34" charset="0"/>
              </a:rPr>
              <a:t>- Krzyżacy </a:t>
            </a:r>
            <a:r>
              <a:rPr lang="pl-PL" sz="2100" dirty="0">
                <a:latin typeface="Arial Narrow" pitchFamily="34" charset="0"/>
              </a:rPr>
              <a:t>założyli biskupstwo </a:t>
            </a:r>
            <a:r>
              <a:rPr lang="pl-PL" sz="2100" dirty="0" smtClean="0">
                <a:latin typeface="Arial Narrow" pitchFamily="34" charset="0"/>
              </a:rPr>
              <a:t>chełmińskie.</a:t>
            </a:r>
            <a:endParaRPr lang="pl-PL" sz="21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79</TotalTime>
  <Words>61</Words>
  <Application>Microsoft Office PowerPoint</Application>
  <PresentationFormat>Pokaz na ekranie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Wielkomiejski</vt:lpstr>
      <vt:lpstr>14 Kwietnia</vt:lpstr>
      <vt:lpstr>Chrzest Polski</vt:lpstr>
      <vt:lpstr>Proces chrystianizacji </vt:lpstr>
      <vt:lpstr>Przyczyny chrztu</vt:lpstr>
      <vt:lpstr>   Mieszko I</vt:lpstr>
      <vt:lpstr>    Dobrawa</vt:lpstr>
      <vt:lpstr>Skutki przyjęcia chrztu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Chrzest Polski</dc:title>
  <dc:creator>Pancia</dc:creator>
  <cp:lastModifiedBy>Pancia</cp:lastModifiedBy>
  <cp:revision>12</cp:revision>
  <dcterms:created xsi:type="dcterms:W3CDTF">2021-04-06T20:46:58Z</dcterms:created>
  <dcterms:modified xsi:type="dcterms:W3CDTF">2023-04-13T15:08:42Z</dcterms:modified>
</cp:coreProperties>
</file>